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4"/>
  </p:sldMasterIdLst>
  <p:notesMasterIdLst>
    <p:notesMasterId r:id="rId31"/>
  </p:notesMasterIdLst>
  <p:sldIdLst>
    <p:sldId id="256" r:id="rId5"/>
    <p:sldId id="257" r:id="rId6"/>
    <p:sldId id="258" r:id="rId7"/>
    <p:sldId id="259" r:id="rId8"/>
    <p:sldId id="275" r:id="rId9"/>
    <p:sldId id="276" r:id="rId10"/>
    <p:sldId id="277" r:id="rId11"/>
    <p:sldId id="278" r:id="rId12"/>
    <p:sldId id="281" r:id="rId13"/>
    <p:sldId id="268" r:id="rId14"/>
    <p:sldId id="273" r:id="rId15"/>
    <p:sldId id="274" r:id="rId16"/>
    <p:sldId id="282" r:id="rId17"/>
    <p:sldId id="262" r:id="rId18"/>
    <p:sldId id="266" r:id="rId19"/>
    <p:sldId id="264" r:id="rId20"/>
    <p:sldId id="265" r:id="rId21"/>
    <p:sldId id="267" r:id="rId22"/>
    <p:sldId id="283" r:id="rId23"/>
    <p:sldId id="272" r:id="rId24"/>
    <p:sldId id="261" r:id="rId25"/>
    <p:sldId id="269" r:id="rId26"/>
    <p:sldId id="270" r:id="rId27"/>
    <p:sldId id="271" r:id="rId28"/>
    <p:sldId id="279" r:id="rId29"/>
    <p:sldId id="280" r:id="rId30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7F31"/>
    <a:srgbClr val="78206E"/>
    <a:srgbClr val="0B76A0"/>
    <a:srgbClr val="FF5D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CE823A-266D-42EC-B579-002FF9240FC4}" v="1" dt="2026-06-24T07:18:21.6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54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a Xu Yang" userId="e987f7d5-9ae3-42d8-b866-bf342bc18c38" providerId="ADAL" clId="{227826FA-DA0D-41F6-8AA9-0AA2EAC03540}"/>
    <pc:docChg chg="undo custSel modSld">
      <pc:chgData name="Chua Xu Yang" userId="e987f7d5-9ae3-42d8-b866-bf342bc18c38" providerId="ADAL" clId="{227826FA-DA0D-41F6-8AA9-0AA2EAC03540}" dt="2026-06-24T09:10:35.303" v="73" actId="729"/>
      <pc:docMkLst>
        <pc:docMk/>
      </pc:docMkLst>
      <pc:sldChg chg="modSp mod">
        <pc:chgData name="Chua Xu Yang" userId="e987f7d5-9ae3-42d8-b866-bf342bc18c38" providerId="ADAL" clId="{227826FA-DA0D-41F6-8AA9-0AA2EAC03540}" dt="2026-06-24T08:51:04.984" v="68" actId="20577"/>
        <pc:sldMkLst>
          <pc:docMk/>
          <pc:sldMk cId="4040692690" sldId="257"/>
        </pc:sldMkLst>
        <pc:spChg chg="mod">
          <ac:chgData name="Chua Xu Yang" userId="e987f7d5-9ae3-42d8-b866-bf342bc18c38" providerId="ADAL" clId="{227826FA-DA0D-41F6-8AA9-0AA2EAC03540}" dt="2026-06-24T08:51:04.984" v="68" actId="20577"/>
          <ac:spMkLst>
            <pc:docMk/>
            <pc:sldMk cId="4040692690" sldId="257"/>
            <ac:spMk id="6" creationId="{28EBB1E5-361C-531C-1976-A7D008C36F68}"/>
          </ac:spMkLst>
        </pc:spChg>
      </pc:sldChg>
      <pc:sldChg chg="modSp mod">
        <pc:chgData name="Chua Xu Yang" userId="e987f7d5-9ae3-42d8-b866-bf342bc18c38" providerId="ADAL" clId="{227826FA-DA0D-41F6-8AA9-0AA2EAC03540}" dt="2026-06-24T08:51:17.674" v="72" actId="20577"/>
        <pc:sldMkLst>
          <pc:docMk/>
          <pc:sldMk cId="2598835429" sldId="258"/>
        </pc:sldMkLst>
        <pc:spChg chg="mod">
          <ac:chgData name="Chua Xu Yang" userId="e987f7d5-9ae3-42d8-b866-bf342bc18c38" providerId="ADAL" clId="{227826FA-DA0D-41F6-8AA9-0AA2EAC03540}" dt="2026-06-24T08:51:17.674" v="72" actId="20577"/>
          <ac:spMkLst>
            <pc:docMk/>
            <pc:sldMk cId="2598835429" sldId="258"/>
            <ac:spMk id="5" creationId="{EDAF92CB-76BA-82CC-C1A7-AAFCDA042FF5}"/>
          </ac:spMkLst>
        </pc:spChg>
        <pc:graphicFrameChg chg="mod modGraphic">
          <ac:chgData name="Chua Xu Yang" userId="e987f7d5-9ae3-42d8-b866-bf342bc18c38" providerId="ADAL" clId="{227826FA-DA0D-41F6-8AA9-0AA2EAC03540}" dt="2026-06-24T07:18:29.188" v="62" actId="20577"/>
          <ac:graphicFrameMkLst>
            <pc:docMk/>
            <pc:sldMk cId="2598835429" sldId="258"/>
            <ac:graphicFrameMk id="3" creationId="{66AA95F1-1E26-C4A5-E5AB-AB59A699AE04}"/>
          </ac:graphicFrameMkLst>
        </pc:graphicFrameChg>
      </pc:sldChg>
      <pc:sldChg chg="mod modShow">
        <pc:chgData name="Chua Xu Yang" userId="e987f7d5-9ae3-42d8-b866-bf342bc18c38" providerId="ADAL" clId="{227826FA-DA0D-41F6-8AA9-0AA2EAC03540}" dt="2026-06-24T09:10:35.303" v="73" actId="729"/>
        <pc:sldMkLst>
          <pc:docMk/>
          <pc:sldMk cId="2143651451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A70B9-9AA7-46E0-A072-64149D30A893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AB7F9-6CA7-4B44-8E7B-4FFB1F3F84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903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5AB7F9-6CA7-4B44-8E7B-4FFB1F3F840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774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3EC4C-21D2-477D-8D58-604549000146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998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6B54B-EA86-4CBA-9F98-BBCA5B1F1E5A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029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E149-5E69-4C6F-9026-B65F33F70BA9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245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19688-EAC5-4EBB-B2A2-4CFD2E34BC71}" type="datetime1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859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17E4-B80E-414C-89B0-0396092E2F82}" type="datetime1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56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E705-6041-4182-926E-D462F0A7567F}" type="datetime1">
              <a:rPr lang="en-US" smtClean="0"/>
              <a:t>6/24/2026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160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E8463-DF14-4AD1-823B-B195B4AEE7F0}" type="datetime1">
              <a:rPr lang="en-US" smtClean="0"/>
              <a:t>6/24/2026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850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2A80-21B2-4DFB-ADF3-DBCE7E7B7EAD}" type="datetime1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169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A0F15-EA2F-45E3-B790-0A6D07E73DBE}" type="datetime1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327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67EF-C4B2-41EB-82FD-880FE83F899C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914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067A6-98AA-48D0-98E7-C7FD19900CF4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Last updated July 2024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620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C6FF41-8631-4A70-B74D-06177365D4E9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Last updated July 2024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B73877-3A34-4D60-B342-7B3895254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729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mailto:samantha.lim@sso.org.s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sitting in a park&#10;&#10;Description automatically generated">
            <a:extLst>
              <a:ext uri="{FF2B5EF4-FFF2-40B4-BE49-F238E27FC236}">
                <a16:creationId xmlns:a16="http://schemas.microsoft.com/office/drawing/2014/main" id="{9A25D529-DAAE-74C5-AF43-BA9069681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0" t="32798" r="4733" b="18749"/>
          <a:stretch/>
        </p:blipFill>
        <p:spPr>
          <a:xfrm>
            <a:off x="0" y="1795942"/>
            <a:ext cx="9906000" cy="36655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C02647-F4B9-C1A0-EA42-7F9CD0AC91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265759"/>
            <a:ext cx="7429500" cy="443772"/>
          </a:xfrm>
        </p:spPr>
        <p:txBody>
          <a:bodyPr>
            <a:noAutofit/>
          </a:bodyPr>
          <a:lstStyle/>
          <a:p>
            <a:r>
              <a:rPr lang="en-US" sz="50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Accessible Routes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083994-D856-5BF5-5F7D-6FF5D01BAB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5634317"/>
            <a:ext cx="7429500" cy="65242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Shaw Foundation Symphony Stage,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Singapore Botanic Gardens</a:t>
            </a:r>
          </a:p>
        </p:txBody>
      </p:sp>
      <p:pic>
        <p:nvPicPr>
          <p:cNvPr id="5" name="Picture 4" descr="A red and black logo&#10;&#10;Description automatically generated">
            <a:extLst>
              <a:ext uri="{FF2B5EF4-FFF2-40B4-BE49-F238E27FC236}">
                <a16:creationId xmlns:a16="http://schemas.microsoft.com/office/drawing/2014/main" id="{042EAE37-A53E-134E-3B0F-1CE0FFBF00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9588" y="269717"/>
            <a:ext cx="1505664" cy="70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371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89C40-B97B-7978-8208-970BE98E8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269451"/>
            <a:ext cx="8543925" cy="581078"/>
          </a:xfrm>
        </p:spPr>
        <p:txBody>
          <a:bodyPr>
            <a:normAutofit/>
          </a:bodyPr>
          <a:lstStyle/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Contents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14FAE8B-E3FF-12C3-5AA6-9F135E859E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8810699"/>
              </p:ext>
            </p:extLst>
          </p:nvPr>
        </p:nvGraphicFramePr>
        <p:xfrm>
          <a:off x="810369" y="953952"/>
          <a:ext cx="8285259" cy="5402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38130">
                  <a:extLst>
                    <a:ext uri="{9D8B030D-6E8A-4147-A177-3AD203B41FA5}">
                      <a16:colId xmlns:a16="http://schemas.microsoft.com/office/drawing/2014/main" val="311582624"/>
                    </a:ext>
                  </a:extLst>
                </a:gridCol>
                <a:gridCol w="2047129">
                  <a:extLst>
                    <a:ext uri="{9D8B030D-6E8A-4147-A177-3AD203B41FA5}">
                      <a16:colId xmlns:a16="http://schemas.microsoft.com/office/drawing/2014/main" val="15016680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Content</a:t>
                      </a:r>
                      <a:endParaRPr lang="en-US" sz="2000" dirty="0">
                        <a:latin typeface="Open Sans SemiBold"/>
                        <a:ea typeface="Open Sans SemiBold"/>
                        <a:cs typeface="Open Sans SemiBold"/>
                      </a:endParaRPr>
                    </a:p>
                  </a:txBody>
                  <a:tcPr marL="144000" marR="144000" marT="144000" marB="14400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Page Number</a:t>
                      </a:r>
                      <a:endParaRPr lang="en-US" sz="2000" dirty="0">
                        <a:latin typeface="Open Sans SemiBold"/>
                        <a:ea typeface="Open Sans SemiBold"/>
                        <a:cs typeface="Open Sans SemiBold"/>
                      </a:endParaRPr>
                    </a:p>
                  </a:txBody>
                  <a:tcPr marL="144000" marR="144000" marT="144000" marB="144000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7846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Planning your visit: </a:t>
                      </a:r>
                      <a:endParaRPr lang="en-US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Concert information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Reserved area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Accessible toilets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Carpark info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Drop-off point info</a:t>
                      </a:r>
                    </a:p>
                  </a:txBody>
                  <a:tcPr marL="144000" marR="144000" marT="144000" marB="144000"/>
                </a:tc>
                <a:tc>
                  <a:txBody>
                    <a:bodyPr/>
                    <a:lstStyle/>
                    <a:p>
                      <a:endParaRPr lang="en-US" sz="2000"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3 - 4</a:t>
                      </a: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5 - 6</a:t>
                      </a: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7</a:t>
                      </a: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8</a:t>
                      </a: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9</a:t>
                      </a:r>
                      <a:endParaRPr lang="en-US" sz="2000" dirty="0">
                        <a:latin typeface="Open Sans SemiBold"/>
                        <a:ea typeface="Open Sans SemiBold"/>
                        <a:cs typeface="Open Sans SemiBold"/>
                      </a:endParaRPr>
                    </a:p>
                  </a:txBody>
                  <a:tcPr marL="144000" marR="144000" marT="144000" marB="144000"/>
                </a:tc>
                <a:extLst>
                  <a:ext uri="{0D108BD9-81ED-4DB2-BD59-A6C34878D82A}">
                    <a16:rowId xmlns:a16="http://schemas.microsoft.com/office/drawing/2014/main" val="31652727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Accessible routes from: </a:t>
                      </a:r>
                      <a:endParaRPr lang="en-US" sz="2000" dirty="0"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Visitor Centre carpark and drop-off point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Botanic Gardens MRT (CCL and DTL)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Napier MRT (TEL)</a:t>
                      </a:r>
                    </a:p>
                  </a:txBody>
                  <a:tcPr marL="144000" marR="144000" marT="144000" marB="144000"/>
                </a:tc>
                <a:tc>
                  <a:txBody>
                    <a:bodyPr/>
                    <a:lstStyle/>
                    <a:p>
                      <a:endParaRPr lang="en-US" sz="2000"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9 - 11</a:t>
                      </a: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12 - 16</a:t>
                      </a:r>
                    </a:p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17 - 21</a:t>
                      </a:r>
                      <a:endParaRPr lang="en-US" sz="2000" dirty="0">
                        <a:latin typeface="Open Sans SemiBold"/>
                        <a:ea typeface="Open Sans SemiBold"/>
                        <a:cs typeface="Open Sans SemiBold"/>
                      </a:endParaRPr>
                    </a:p>
                  </a:txBody>
                  <a:tcPr marL="144000" marR="144000" marT="144000" marB="144000"/>
                </a:tc>
                <a:extLst>
                  <a:ext uri="{0D108BD9-81ED-4DB2-BD59-A6C34878D82A}">
                    <a16:rowId xmlns:a16="http://schemas.microsoft.com/office/drawing/2014/main" val="16221644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Frequently Asked Questions</a:t>
                      </a:r>
                      <a:endParaRPr lang="en-US" sz="2000" dirty="0">
                        <a:latin typeface="Open Sans SemiBold"/>
                        <a:ea typeface="Open Sans SemiBold"/>
                        <a:cs typeface="Open Sans SemiBold"/>
                      </a:endParaRPr>
                    </a:p>
                  </a:txBody>
                  <a:tcPr marL="144000" marR="144000" marT="144000" marB="144000"/>
                </a:tc>
                <a:tc>
                  <a:txBody>
                    <a:bodyPr/>
                    <a:lstStyle/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22</a:t>
                      </a:r>
                      <a:endParaRPr lang="en-US" sz="2000" dirty="0">
                        <a:latin typeface="Open Sans SemiBold"/>
                        <a:ea typeface="Open Sans SemiBold"/>
                        <a:cs typeface="Open Sans SemiBold"/>
                      </a:endParaRPr>
                    </a:p>
                  </a:txBody>
                  <a:tcPr marL="144000" marR="144000" marT="144000" marB="144000"/>
                </a:tc>
                <a:extLst>
                  <a:ext uri="{0D108BD9-81ED-4DB2-BD59-A6C34878D82A}">
                    <a16:rowId xmlns:a16="http://schemas.microsoft.com/office/drawing/2014/main" val="865088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latin typeface="Open Sans SemiBold"/>
                          <a:ea typeface="Open Sans SemiBold"/>
                          <a:cs typeface="Open Sans SemiBold"/>
                        </a:rPr>
                        <a:t>Contact Information</a:t>
                      </a:r>
                      <a:endParaRPr lang="en-US" sz="2000" dirty="0">
                        <a:latin typeface="Open Sans SemiBold"/>
                        <a:ea typeface="Open Sans SemiBold"/>
                        <a:cs typeface="Open Sans SemiBold"/>
                      </a:endParaRPr>
                    </a:p>
                  </a:txBody>
                  <a:tcPr marL="144000" marR="144000" marT="144000" marB="144000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Open Sans SemiBold"/>
                          <a:ea typeface="Open Sans SemiBold"/>
                          <a:cs typeface="Open Sans SemiBold"/>
                        </a:rPr>
                        <a:t>23</a:t>
                      </a:r>
                    </a:p>
                  </a:txBody>
                  <a:tcPr marL="144000" marR="144000" marT="144000" marB="144000"/>
                </a:tc>
                <a:extLst>
                  <a:ext uri="{0D108BD9-81ED-4DB2-BD59-A6C34878D82A}">
                    <a16:rowId xmlns:a16="http://schemas.microsoft.com/office/drawing/2014/main" val="3714484812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0FA9DD-C40A-D896-975E-59759A375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8EBB1E5-361C-531C-1976-A7D008C36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June 2026</a:t>
            </a:r>
          </a:p>
        </p:txBody>
      </p:sp>
    </p:spTree>
    <p:extLst>
      <p:ext uri="{BB962C8B-B14F-4D97-AF65-F5344CB8AC3E}">
        <p14:creationId xmlns:p14="http://schemas.microsoft.com/office/powerpoint/2010/main" val="4040692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5F50A-0F49-2BC5-AC10-1C08FB5635CC}"/>
              </a:ext>
            </a:extLst>
          </p:cNvPr>
          <p:cNvSpPr txBox="1">
            <a:spLocks/>
          </p:cNvSpPr>
          <p:nvPr/>
        </p:nvSpPr>
        <p:spPr>
          <a:xfrm>
            <a:off x="681038" y="530228"/>
            <a:ext cx="8543925" cy="581078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Planning your visit: Concert Information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6AA95F1-1E26-C4A5-E5AB-AB59A699AE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532579"/>
              </p:ext>
            </p:extLst>
          </p:nvPr>
        </p:nvGraphicFramePr>
        <p:xfrm>
          <a:off x="787401" y="1186209"/>
          <a:ext cx="8064500" cy="420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6875">
                  <a:extLst>
                    <a:ext uri="{9D8B030D-6E8A-4147-A177-3AD203B41FA5}">
                      <a16:colId xmlns:a16="http://schemas.microsoft.com/office/drawing/2014/main" val="3482761529"/>
                    </a:ext>
                  </a:extLst>
                </a:gridCol>
                <a:gridCol w="5957625">
                  <a:extLst>
                    <a:ext uri="{9D8B030D-6E8A-4147-A177-3AD203B41FA5}">
                      <a16:colId xmlns:a16="http://schemas.microsoft.com/office/drawing/2014/main" val="16291063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Title: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SSO Symphony in the Gardens</a:t>
                      </a:r>
                      <a:b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</a:br>
                      <a:endParaRPr lang="en-US" sz="2000" dirty="0">
                        <a:solidFill>
                          <a:schemeClr val="tx1"/>
                        </a:solidFill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72090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Date and Day: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1 Aug 2026, Saturday</a:t>
                      </a:r>
                    </a:p>
                    <a:p>
                      <a:endParaRPr lang="en-US" sz="2000" dirty="0">
                        <a:solidFill>
                          <a:schemeClr val="tx1"/>
                        </a:solidFill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4607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Time: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6pm to 7pm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09454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Venue: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Shaw Foundation Symphony Stage, </a:t>
                      </a:r>
                    </a:p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Singapore Botanic Gardens</a:t>
                      </a:r>
                    </a:p>
                    <a:p>
                      <a:endParaRPr lang="en-US" sz="2000" dirty="0">
                        <a:solidFill>
                          <a:schemeClr val="tx1"/>
                        </a:solidFill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9561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Performers: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Singapore Symphony Orchestra</a:t>
                      </a:r>
                    </a:p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Nathanaël Iselin, Associate Conductor</a:t>
                      </a:r>
                    </a:p>
                    <a:p>
                      <a:endParaRPr lang="en-US" sz="2000" dirty="0">
                        <a:solidFill>
                          <a:schemeClr val="tx1"/>
                        </a:solidFill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28283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Tickets: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No tickets are required for this free concert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399813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BC6E9F-2C71-D97E-07C5-9501EBB40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AF92CB-76BA-82CC-C1A7-AAFCDA042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Last updated June 2026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A97C521-C204-4C8F-789F-A88B06FFCC8F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835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DB226D-6C0F-AAF0-AACD-8E18DE9B6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4</a:t>
            </a:fld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E9B470A-49FC-7F00-F004-DDB09E70D5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359880"/>
              </p:ext>
            </p:extLst>
          </p:nvPr>
        </p:nvGraphicFramePr>
        <p:xfrm>
          <a:off x="779449" y="2063228"/>
          <a:ext cx="80645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050">
                  <a:extLst>
                    <a:ext uri="{9D8B030D-6E8A-4147-A177-3AD203B41FA5}">
                      <a16:colId xmlns:a16="http://schemas.microsoft.com/office/drawing/2014/main" val="3482761529"/>
                    </a:ext>
                  </a:extLst>
                </a:gridCol>
                <a:gridCol w="5496450">
                  <a:extLst>
                    <a:ext uri="{9D8B030D-6E8A-4147-A177-3AD203B41FA5}">
                      <a16:colId xmlns:a16="http://schemas.microsoft.com/office/drawing/2014/main" val="16291063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500" b="1" i="0" u="none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Composer</a:t>
                      </a:r>
                      <a:endParaRPr lang="en-US" sz="1500" i="0" u="sng">
                        <a:solidFill>
                          <a:schemeClr val="tx1"/>
                        </a:solidFill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Piece Title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039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J. STRAUSS II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Overture to Die Fledermaus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72090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BIZET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i="1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Flower Song </a:t>
                      </a:r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from </a:t>
                      </a:r>
                      <a:r>
                        <a:rPr lang="en-US" sz="1500" i="1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Carmen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41153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ROSSINI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Overture to </a:t>
                      </a:r>
                      <a:r>
                        <a:rPr lang="en-US" sz="1500" i="1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The Italian Girl in Algiers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8301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CHEN ZHANGYI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i="0" kern="12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Her World Was Full (Son's Song) from Losing Lily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8754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SG" sz="1500" i="0" kern="120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AUGUSTA HOLMES</a:t>
                      </a:r>
                      <a:endParaRPr lang="en-US" sz="1500" i="0" kern="1200" dirty="0">
                        <a:solidFill>
                          <a:schemeClr val="tx1"/>
                        </a:solidFill>
                        <a:latin typeface="Open Sans SemiBold" pitchFamily="2" charset="0"/>
                        <a:ea typeface="Open Sans SemiBold" pitchFamily="2" charset="0"/>
                        <a:cs typeface="Open Sans SemiBold" pitchFamily="2" charset="0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i="1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Night and Love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04946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HONG HIN FUN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i="1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Vanda Miss Joaquim (arr. Lee Jinjun)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20289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500" i="0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TCHAIKOVSKY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i="1" dirty="0">
                          <a:solidFill>
                            <a:schemeClr val="tx1"/>
                          </a:solidFill>
                          <a:latin typeface="Open Sans SemiBold" pitchFamily="2" charset="0"/>
                          <a:ea typeface="Open Sans SemiBold" pitchFamily="2" charset="0"/>
                          <a:cs typeface="Open Sans SemiBold" pitchFamily="2" charset="0"/>
                        </a:rPr>
                        <a:t>Polonaise from Eugene Onegin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346658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348BF93A-ADD6-C7C8-0D94-DC4E037801E4}"/>
              </a:ext>
            </a:extLst>
          </p:cNvPr>
          <p:cNvSpPr txBox="1">
            <a:spLocks/>
          </p:cNvSpPr>
          <p:nvPr/>
        </p:nvSpPr>
        <p:spPr>
          <a:xfrm>
            <a:off x="681037" y="758828"/>
            <a:ext cx="8543925" cy="581078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Planning your visit: Concert Information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89F35F-DFF8-DEBD-0960-FC1973F2FD35}"/>
              </a:ext>
            </a:extLst>
          </p:cNvPr>
          <p:cNvSpPr txBox="1"/>
          <p:nvPr/>
        </p:nvSpPr>
        <p:spPr>
          <a:xfrm>
            <a:off x="779449" y="1463040"/>
            <a:ext cx="283044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Repertoire: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3A2CC5B-BF47-0B55-61F1-0D13907149DB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0AF0428-49BF-85F7-9F9C-D13AF2ADE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2143651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C386D6-8696-20F6-871F-0DF1A7145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1B39C8-5C92-DFDF-6228-6DB95CFB83C7}"/>
              </a:ext>
            </a:extLst>
          </p:cNvPr>
          <p:cNvSpPr txBox="1">
            <a:spLocks/>
          </p:cNvSpPr>
          <p:nvPr/>
        </p:nvSpPr>
        <p:spPr>
          <a:xfrm>
            <a:off x="681037" y="758828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Planning your visit: Map of the Area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2DC89D-7751-9D04-0AFD-8A173FA0D7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71" b="2181"/>
          <a:stretch/>
        </p:blipFill>
        <p:spPr>
          <a:xfrm>
            <a:off x="622300" y="1485900"/>
            <a:ext cx="8661400" cy="3708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E38546-D99F-3F93-3EC6-EE6CDBD99AF3}"/>
              </a:ext>
            </a:extLst>
          </p:cNvPr>
          <p:cNvSpPr txBox="1"/>
          <p:nvPr/>
        </p:nvSpPr>
        <p:spPr>
          <a:xfrm>
            <a:off x="248827" y="5340294"/>
            <a:ext cx="940834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Map of the stage area with reserved area marked with ‘   ’.</a:t>
            </a:r>
          </a:p>
          <a:p>
            <a:pPr algn="ctr"/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The nearest Accessible Toilets are circled.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B5AA467-8241-8FE9-9537-33DA00830E82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Understanding the Universal Symbols of Accessibility - Accessible Campus">
            <a:extLst>
              <a:ext uri="{FF2B5EF4-FFF2-40B4-BE49-F238E27FC236}">
                <a16:creationId xmlns:a16="http://schemas.microsoft.com/office/drawing/2014/main" id="{2C9E1D9E-F8CF-9516-FACE-EF64DCC76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864" y="3040794"/>
            <a:ext cx="356400" cy="35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Understanding the Universal Symbols of Accessibility - Accessible Campus">
            <a:extLst>
              <a:ext uri="{FF2B5EF4-FFF2-40B4-BE49-F238E27FC236}">
                <a16:creationId xmlns:a16="http://schemas.microsoft.com/office/drawing/2014/main" id="{EEA5B257-B450-7C67-2F3B-AF970E5793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732" y="1960741"/>
            <a:ext cx="356400" cy="35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Understanding the Universal Symbols of Accessibility - Accessible Campus">
            <a:extLst>
              <a:ext uri="{FF2B5EF4-FFF2-40B4-BE49-F238E27FC236}">
                <a16:creationId xmlns:a16="http://schemas.microsoft.com/office/drawing/2014/main" id="{9CA8CC22-7E0B-8449-C091-38644A3EB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847" y="3541102"/>
            <a:ext cx="356400" cy="35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Understanding the Universal Symbols of Accessibility - Accessible Campus">
            <a:extLst>
              <a:ext uri="{FF2B5EF4-FFF2-40B4-BE49-F238E27FC236}">
                <a16:creationId xmlns:a16="http://schemas.microsoft.com/office/drawing/2014/main" id="{E9DB6EEB-1CC2-3723-42A5-1870BCB4E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203" y="5403106"/>
            <a:ext cx="356400" cy="35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FAED6140-D1EF-A5F1-B7CB-3327844F26FF}"/>
              </a:ext>
            </a:extLst>
          </p:cNvPr>
          <p:cNvSpPr/>
          <p:nvPr/>
        </p:nvSpPr>
        <p:spPr>
          <a:xfrm>
            <a:off x="1079305" y="2870200"/>
            <a:ext cx="892617" cy="635194"/>
          </a:xfrm>
          <a:prstGeom prst="ellipse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C80593D-5856-97D3-2FD6-1E65510F95D1}"/>
              </a:ext>
            </a:extLst>
          </p:cNvPr>
          <p:cNvSpPr/>
          <p:nvPr/>
        </p:nvSpPr>
        <p:spPr>
          <a:xfrm>
            <a:off x="6227570" y="1821344"/>
            <a:ext cx="892617" cy="635194"/>
          </a:xfrm>
          <a:prstGeom prst="ellipse">
            <a:avLst/>
          </a:prstGeom>
          <a:noFill/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8C5FCE-410E-681A-E214-151E1E370672}"/>
              </a:ext>
            </a:extLst>
          </p:cNvPr>
          <p:cNvSpPr/>
          <p:nvPr/>
        </p:nvSpPr>
        <p:spPr>
          <a:xfrm rot="18762312">
            <a:off x="5078797" y="3486480"/>
            <a:ext cx="432943" cy="9141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23573-AECE-FA37-C53F-70FE052BA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2293766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C386D6-8696-20F6-871F-0DF1A7145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6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1B39C8-5C92-DFDF-6228-6DB95CFB83C7}"/>
              </a:ext>
            </a:extLst>
          </p:cNvPr>
          <p:cNvSpPr txBox="1">
            <a:spLocks/>
          </p:cNvSpPr>
          <p:nvPr/>
        </p:nvSpPr>
        <p:spPr>
          <a:xfrm>
            <a:off x="681037" y="758828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Planning your visit: Reserved Area</a:t>
            </a:r>
          </a:p>
        </p:txBody>
      </p:sp>
      <p:pic>
        <p:nvPicPr>
          <p:cNvPr id="8" name="Picture 7" descr="A path in a park with a pond and grass&#10;&#10;Description automatically generated">
            <a:extLst>
              <a:ext uri="{FF2B5EF4-FFF2-40B4-BE49-F238E27FC236}">
                <a16:creationId xmlns:a16="http://schemas.microsoft.com/office/drawing/2014/main" id="{2BA9D168-AC34-770B-C531-6595FF61E1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53" b="7847"/>
          <a:stretch/>
        </p:blipFill>
        <p:spPr>
          <a:xfrm>
            <a:off x="819192" y="1397839"/>
            <a:ext cx="8267615" cy="465053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2495E1E-99C9-A100-CD7C-B553970B0D88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DCC0AF8-B8DA-E44E-3A3D-A0E87B8B8C61}"/>
              </a:ext>
            </a:extLst>
          </p:cNvPr>
          <p:cNvSpPr/>
          <p:nvPr/>
        </p:nvSpPr>
        <p:spPr>
          <a:xfrm>
            <a:off x="5282503" y="2673534"/>
            <a:ext cx="3694520" cy="1206703"/>
          </a:xfrm>
          <a:prstGeom prst="roundRect">
            <a:avLst/>
          </a:prstGeom>
          <a:noFill/>
          <a:ln w="76200">
            <a:solidFill>
              <a:srgbClr val="0B76A0">
                <a:alpha val="85098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3447ECD-D71E-7F21-64B8-4D12DC065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1837183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C386D6-8696-20F6-871F-0DF1A7145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7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1B39C8-5C92-DFDF-6228-6DB95CFB83C7}"/>
              </a:ext>
            </a:extLst>
          </p:cNvPr>
          <p:cNvSpPr txBox="1">
            <a:spLocks/>
          </p:cNvSpPr>
          <p:nvPr/>
        </p:nvSpPr>
        <p:spPr>
          <a:xfrm>
            <a:off x="681037" y="758828"/>
            <a:ext cx="9224963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Planning your visit: Carpark Info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E38546-D99F-3F93-3EC6-EE6CDBD99AF3}"/>
              </a:ext>
            </a:extLst>
          </p:cNvPr>
          <p:cNvSpPr txBox="1"/>
          <p:nvPr/>
        </p:nvSpPr>
        <p:spPr>
          <a:xfrm>
            <a:off x="202341" y="5390208"/>
            <a:ext cx="950132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The nearest carpark is ‘Visitor Centre &amp; </a:t>
            </a:r>
            <a:r>
              <a:rPr lang="en-US" sz="2500" dirty="0" err="1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NParks</a:t>
            </a:r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HQ’,</a:t>
            </a:r>
          </a:p>
          <a:p>
            <a:pPr algn="ctr"/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Carpark A, Nassim Gate. There is one Accessible Parking Lot.</a:t>
            </a:r>
          </a:p>
        </p:txBody>
      </p:sp>
      <p:pic>
        <p:nvPicPr>
          <p:cNvPr id="8" name="Picture 7" descr="A building with a yellow car parked in the parking lot&#10;&#10;Description automatically generated">
            <a:extLst>
              <a:ext uri="{FF2B5EF4-FFF2-40B4-BE49-F238E27FC236}">
                <a16:creationId xmlns:a16="http://schemas.microsoft.com/office/drawing/2014/main" id="{27896961-181A-2719-CB9A-A8252C68BB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/>
        </p:blipFill>
        <p:spPr>
          <a:xfrm>
            <a:off x="1574799" y="1407464"/>
            <a:ext cx="6756400" cy="38004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F80B58E-46C5-FAF7-C268-9EC91873AED9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287B9A-83C0-780A-1B7D-7B8FCF70841B}"/>
              </a:ext>
            </a:extLst>
          </p:cNvPr>
          <p:cNvSpPr/>
          <p:nvPr/>
        </p:nvSpPr>
        <p:spPr>
          <a:xfrm>
            <a:off x="1709530" y="3880237"/>
            <a:ext cx="373712" cy="111318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4152987-27C1-260F-D84C-3236F2511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1625115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walkway and trees&#10;&#10;Description automatically generated with medium confidence">
            <a:extLst>
              <a:ext uri="{FF2B5EF4-FFF2-40B4-BE49-F238E27FC236}">
                <a16:creationId xmlns:a16="http://schemas.microsoft.com/office/drawing/2014/main" id="{86B422CD-7F3C-21B6-3B5C-1F7349F614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09" b="1991"/>
          <a:stretch/>
        </p:blipFill>
        <p:spPr>
          <a:xfrm>
            <a:off x="1574798" y="1407464"/>
            <a:ext cx="6756399" cy="38004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C386D6-8696-20F6-871F-0DF1A7145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8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1B39C8-5C92-DFDF-6228-6DB95CFB83C7}"/>
              </a:ext>
            </a:extLst>
          </p:cNvPr>
          <p:cNvSpPr txBox="1">
            <a:spLocks/>
          </p:cNvSpPr>
          <p:nvPr/>
        </p:nvSpPr>
        <p:spPr>
          <a:xfrm>
            <a:off x="681037" y="758828"/>
            <a:ext cx="9224963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Planning your visit: Drop-off Point Info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E38546-D99F-3F93-3EC6-EE6CDBD99AF3}"/>
              </a:ext>
            </a:extLst>
          </p:cNvPr>
          <p:cNvSpPr txBox="1"/>
          <p:nvPr/>
        </p:nvSpPr>
        <p:spPr>
          <a:xfrm>
            <a:off x="515444" y="5275497"/>
            <a:ext cx="8875106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The nearest drop-off point is</a:t>
            </a:r>
          </a:p>
          <a:p>
            <a:pPr algn="ctr"/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‘Visitor Centre &amp; </a:t>
            </a:r>
            <a:r>
              <a:rPr lang="en-US" sz="2500" dirty="0" err="1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NParks</a:t>
            </a:r>
            <a:r>
              <a:rPr lang="en-US" sz="25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HQ, Singapore Botanic Gardens’ (Nassim Gate)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D693F2-CBD3-8AD4-86D3-59E493E9704C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F49BD4F-737E-3B8E-670F-04025F6CF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3336690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33A3E8C-141C-6CAB-CDF0-E42BBE333632}"/>
              </a:ext>
            </a:extLst>
          </p:cNvPr>
          <p:cNvSpPr/>
          <p:nvPr/>
        </p:nvSpPr>
        <p:spPr>
          <a:xfrm>
            <a:off x="0" y="0"/>
            <a:ext cx="9906000" cy="6858000"/>
          </a:xfrm>
          <a:prstGeom prst="rect">
            <a:avLst/>
          </a:prstGeom>
          <a:solidFill>
            <a:srgbClr val="78206E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1B9C78-B67E-9025-66F0-090701433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37EA0E-80F5-4376-71BA-94A0FF2E3834}"/>
              </a:ext>
            </a:extLst>
          </p:cNvPr>
          <p:cNvSpPr txBox="1"/>
          <p:nvPr/>
        </p:nvSpPr>
        <p:spPr>
          <a:xfrm>
            <a:off x="452561" y="2028616"/>
            <a:ext cx="900087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</a:t>
            </a:r>
          </a:p>
          <a:p>
            <a:pPr algn="ctr"/>
            <a:r>
              <a:rPr lang="en-US" sz="44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Visitor Centre &amp; </a:t>
            </a:r>
            <a:r>
              <a:rPr lang="en-US" sz="4400" dirty="0" err="1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NParks</a:t>
            </a:r>
            <a:r>
              <a:rPr lang="en-US" sz="44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 HQ, Carpark and Drop-off Point (Nassim Gate)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978E63-D2DE-AFFA-5FF6-65D0C187ABD7}"/>
              </a:ext>
            </a:extLst>
          </p:cNvPr>
          <p:cNvSpPr txBox="1"/>
          <p:nvPr/>
        </p:nvSpPr>
        <p:spPr>
          <a:xfrm>
            <a:off x="2809094" y="5054877"/>
            <a:ext cx="42878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* There are steep slopes along this route. </a:t>
            </a:r>
          </a:p>
          <a:p>
            <a:pPr algn="ctr"/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  Wheelchair users may require assistance.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9C89742-182D-F5BC-4A2F-C865B52E5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1241772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map of a golf course&#10;&#10;Description automatically generated">
            <a:extLst>
              <a:ext uri="{FF2B5EF4-FFF2-40B4-BE49-F238E27FC236}">
                <a16:creationId xmlns:a16="http://schemas.microsoft.com/office/drawing/2014/main" id="{60A6FD78-7DB3-85F7-392B-0D61AEB70C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51280" y="-2481460"/>
            <a:ext cx="15163980" cy="1082067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10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C1C0A74-AADF-067F-A403-61415B8278F1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Visitor Centre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238DCF-2F7B-60CE-C021-3C00C9065474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564983-40C1-0521-3B43-70923DB70746}"/>
              </a:ext>
            </a:extLst>
          </p:cNvPr>
          <p:cNvSpPr txBox="1"/>
          <p:nvPr/>
        </p:nvSpPr>
        <p:spPr>
          <a:xfrm>
            <a:off x="5239272" y="3495937"/>
            <a:ext cx="140677" cy="167283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accent5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B3CD82-C27A-1F35-BE0C-6B5751E35AF6}"/>
              </a:ext>
            </a:extLst>
          </p:cNvPr>
          <p:cNvSpPr txBox="1"/>
          <p:nvPr/>
        </p:nvSpPr>
        <p:spPr>
          <a:xfrm>
            <a:off x="5228764" y="3146091"/>
            <a:ext cx="140677" cy="167283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accent5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A3635C-2528-8E55-F5BC-C2169A72739B}"/>
              </a:ext>
            </a:extLst>
          </p:cNvPr>
          <p:cNvSpPr txBox="1"/>
          <p:nvPr/>
        </p:nvSpPr>
        <p:spPr>
          <a:xfrm>
            <a:off x="4948310" y="2953273"/>
            <a:ext cx="140677" cy="167283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accent5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9E156C-8B1A-FB1E-F727-F79F44A86036}"/>
              </a:ext>
            </a:extLst>
          </p:cNvPr>
          <p:cNvSpPr txBox="1"/>
          <p:nvPr/>
        </p:nvSpPr>
        <p:spPr>
          <a:xfrm>
            <a:off x="5272613" y="2486548"/>
            <a:ext cx="140677" cy="167283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accent5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3A710-72B4-B4D6-8D79-1F696FA1474B}"/>
              </a:ext>
            </a:extLst>
          </p:cNvPr>
          <p:cNvSpPr txBox="1"/>
          <p:nvPr/>
        </p:nvSpPr>
        <p:spPr>
          <a:xfrm>
            <a:off x="4703762" y="2744562"/>
            <a:ext cx="140677" cy="167283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accent5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59B4D5-6BB0-1A5C-3019-9CEA58B4FAF5}"/>
              </a:ext>
            </a:extLst>
          </p:cNvPr>
          <p:cNvSpPr txBox="1"/>
          <p:nvPr/>
        </p:nvSpPr>
        <p:spPr>
          <a:xfrm>
            <a:off x="4807633" y="2420672"/>
            <a:ext cx="140677" cy="167283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accent5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FEA290-3108-48AF-5222-9138C40D7689}"/>
              </a:ext>
            </a:extLst>
          </p:cNvPr>
          <p:cNvSpPr txBox="1"/>
          <p:nvPr/>
        </p:nvSpPr>
        <p:spPr>
          <a:xfrm>
            <a:off x="3969433" y="2504313"/>
            <a:ext cx="140677" cy="167283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accent5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0EC35254-810A-D2ED-F0C9-8D0F9BCEB0AD}"/>
              </a:ext>
            </a:extLst>
          </p:cNvPr>
          <p:cNvSpPr/>
          <p:nvPr/>
        </p:nvSpPr>
        <p:spPr>
          <a:xfrm>
            <a:off x="4712614" y="2563766"/>
            <a:ext cx="138414" cy="138414"/>
          </a:xfrm>
          <a:prstGeom prst="star5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5BF2B05-78C7-AA74-65B2-7E6B8615E1BA}"/>
              </a:ext>
            </a:extLst>
          </p:cNvPr>
          <p:cNvGrpSpPr/>
          <p:nvPr/>
        </p:nvGrpSpPr>
        <p:grpSpPr>
          <a:xfrm>
            <a:off x="431800" y="5201687"/>
            <a:ext cx="8543925" cy="1337227"/>
            <a:chOff x="431800" y="5201687"/>
            <a:chExt cx="8543925" cy="1337227"/>
          </a:xfrm>
        </p:grpSpPr>
        <p:sp>
          <p:nvSpPr>
            <p:cNvPr id="11" name="Title 1">
              <a:extLst>
                <a:ext uri="{FF2B5EF4-FFF2-40B4-BE49-F238E27FC236}">
                  <a16:creationId xmlns:a16="http://schemas.microsoft.com/office/drawing/2014/main" id="{C50201C9-3776-6F30-A1D7-DD5AC389E4B1}"/>
                </a:ext>
              </a:extLst>
            </p:cNvPr>
            <p:cNvSpPr txBox="1">
              <a:spLocks/>
            </p:cNvSpPr>
            <p:nvPr/>
          </p:nvSpPr>
          <p:spPr>
            <a:xfrm>
              <a:off x="431800" y="5201687"/>
              <a:ext cx="8543925" cy="1337227"/>
            </a:xfrm>
            <a:prstGeom prst="rect">
              <a:avLst/>
            </a:prstGeom>
          </p:spPr>
          <p:txBody>
            <a:bodyPr>
              <a:normAutofit lnSpcReduction="10000"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2000" dirty="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Estimated distance: 400m</a:t>
              </a:r>
            </a:p>
            <a:p>
              <a:endPara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endParaRPr>
            </a:p>
            <a:p>
              <a:r>
                <a:rPr lang="en-US" sz="2000" u="sng" dirty="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Legend: </a:t>
              </a:r>
            </a:p>
            <a:p>
              <a:r>
                <a:rPr lang="en-US" sz="2000" dirty="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     - corresponds to an image on the next few pages</a:t>
              </a:r>
            </a:p>
            <a:p>
              <a:r>
                <a:rPr lang="en-US" sz="2000" dirty="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     - indicates a slope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68729C2-4059-6B63-6A05-E3CF89F2BF1E}"/>
                </a:ext>
              </a:extLst>
            </p:cNvPr>
            <p:cNvSpPr txBox="1"/>
            <p:nvPr/>
          </p:nvSpPr>
          <p:spPr>
            <a:xfrm>
              <a:off x="610697" y="5984600"/>
              <a:ext cx="140677" cy="167283"/>
            </a:xfrm>
            <a:prstGeom prst="roundRect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lIns="36000" tIns="0" rIns="36000" bIns="0" rtlCol="0" anchor="ctr" anchorCtr="0">
              <a:spAutoFit/>
            </a:bodyPr>
            <a:lstStyle/>
            <a:p>
              <a:pPr algn="ctr"/>
              <a:r>
                <a:rPr lang="en-US" sz="1000">
                  <a:solidFill>
                    <a:schemeClr val="accent5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17" name="Star: 5 Points 16">
              <a:extLst>
                <a:ext uri="{FF2B5EF4-FFF2-40B4-BE49-F238E27FC236}">
                  <a16:creationId xmlns:a16="http://schemas.microsoft.com/office/drawing/2014/main" id="{073F0267-F3CC-C1F4-2932-3B745B13845A}"/>
                </a:ext>
              </a:extLst>
            </p:cNvPr>
            <p:cNvSpPr/>
            <p:nvPr/>
          </p:nvSpPr>
          <p:spPr>
            <a:xfrm>
              <a:off x="590657" y="6259408"/>
              <a:ext cx="180760" cy="180760"/>
            </a:xfrm>
            <a:prstGeom prst="star5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3C4E73D-2369-F0D1-2281-B48596EF185F}"/>
              </a:ext>
            </a:extLst>
          </p:cNvPr>
          <p:cNvGrpSpPr/>
          <p:nvPr/>
        </p:nvGrpSpPr>
        <p:grpSpPr>
          <a:xfrm>
            <a:off x="4039771" y="5122373"/>
            <a:ext cx="2126308" cy="703154"/>
            <a:chOff x="4039771" y="5122373"/>
            <a:chExt cx="2126308" cy="703154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B4095DC-7882-B260-36A8-0B6671DCB424}"/>
                </a:ext>
              </a:extLst>
            </p:cNvPr>
            <p:cNvSpPr/>
            <p:nvPr/>
          </p:nvSpPr>
          <p:spPr>
            <a:xfrm>
              <a:off x="4039771" y="5277539"/>
              <a:ext cx="2017313" cy="5479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289871F-57B2-95AE-BA56-97D7CD1C0859}"/>
                </a:ext>
              </a:extLst>
            </p:cNvPr>
            <p:cNvSpPr/>
            <p:nvPr/>
          </p:nvSpPr>
          <p:spPr>
            <a:xfrm rot="3261644" flipV="1">
              <a:off x="5752097" y="5228640"/>
              <a:ext cx="520250" cy="30771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8965AFDB-BCF4-52CD-1D63-5B96E7D7B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2649884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erson running on a road&#10;&#10;Description automatically generated">
            <a:extLst>
              <a:ext uri="{FF2B5EF4-FFF2-40B4-BE49-F238E27FC236}">
                <a16:creationId xmlns:a16="http://schemas.microsoft.com/office/drawing/2014/main" id="{3287D9DD-4818-5860-C947-09973D654D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49" b="7151"/>
          <a:stretch/>
        </p:blipFill>
        <p:spPr>
          <a:xfrm>
            <a:off x="5238278" y="4094702"/>
            <a:ext cx="3466326" cy="194980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2BFB8F07-FA0A-35BD-C3EA-9247FAF98495}"/>
              </a:ext>
            </a:extLst>
          </p:cNvPr>
          <p:cNvSpPr txBox="1"/>
          <p:nvPr/>
        </p:nvSpPr>
        <p:spPr>
          <a:xfrm>
            <a:off x="4892797" y="3717317"/>
            <a:ext cx="445237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4. Turn left onto the striped path</a:t>
            </a:r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4C94E02E-9DE5-4CF0-6031-A98577A7B3D8}"/>
              </a:ext>
            </a:extLst>
          </p:cNvPr>
          <p:cNvSpPr/>
          <p:nvPr/>
        </p:nvSpPr>
        <p:spPr>
          <a:xfrm rot="12866943">
            <a:off x="7010237" y="5578332"/>
            <a:ext cx="525363" cy="200650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A group of trees in a park&#10;&#10;Description automatically generated">
            <a:extLst>
              <a:ext uri="{FF2B5EF4-FFF2-40B4-BE49-F238E27FC236}">
                <a16:creationId xmlns:a16="http://schemas.microsoft.com/office/drawing/2014/main" id="{A0C3C94F-4802-5482-2FB6-DE0FD5473B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39" b="5460"/>
          <a:stretch/>
        </p:blipFill>
        <p:spPr>
          <a:xfrm>
            <a:off x="1065845" y="4094702"/>
            <a:ext cx="3447280" cy="1939095"/>
          </a:xfrm>
          <a:prstGeom prst="rect">
            <a:avLst/>
          </a:prstGeom>
        </p:spPr>
      </p:pic>
      <p:pic>
        <p:nvPicPr>
          <p:cNvPr id="9" name="Picture 8" descr="A group of people walking in a park&#10;&#10;Description automatically generated">
            <a:extLst>
              <a:ext uri="{FF2B5EF4-FFF2-40B4-BE49-F238E27FC236}">
                <a16:creationId xmlns:a16="http://schemas.microsoft.com/office/drawing/2014/main" id="{EA23E588-0DC5-6265-09B6-B6E142618A8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55" b="5445"/>
          <a:stretch/>
        </p:blipFill>
        <p:spPr>
          <a:xfrm>
            <a:off x="5238278" y="1557177"/>
            <a:ext cx="3447280" cy="1939095"/>
          </a:xfrm>
          <a:prstGeom prst="rect">
            <a:avLst/>
          </a:prstGeom>
        </p:spPr>
      </p:pic>
      <p:pic>
        <p:nvPicPr>
          <p:cNvPr id="6" name="Picture 5" descr="A walkway with a walkway and a walkway&#10;&#10;Description automatically generated with medium confidence">
            <a:extLst>
              <a:ext uri="{FF2B5EF4-FFF2-40B4-BE49-F238E27FC236}">
                <a16:creationId xmlns:a16="http://schemas.microsoft.com/office/drawing/2014/main" id="{E3F6F64D-3F5C-1E64-3646-3C44F07F206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/>
        </p:blipFill>
        <p:spPr>
          <a:xfrm>
            <a:off x="1065845" y="1571702"/>
            <a:ext cx="3447280" cy="193909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11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Visitor Centre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72A479-004A-BC3B-476D-120DE77EE009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1. Go through the Visitor Centre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C45813-8C9C-5709-F52C-BD07290A91B9}"/>
              </a:ext>
            </a:extLst>
          </p:cNvPr>
          <p:cNvSpPr txBox="1"/>
          <p:nvPr/>
        </p:nvSpPr>
        <p:spPr>
          <a:xfrm>
            <a:off x="736659" y="368391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3. Pass the trees and turn right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6D8F8709-F6E2-25E1-98D7-59E27BFB7753}"/>
              </a:ext>
            </a:extLst>
          </p:cNvPr>
          <p:cNvSpPr/>
          <p:nvPr/>
        </p:nvSpPr>
        <p:spPr>
          <a:xfrm rot="19312555">
            <a:off x="2627127" y="5329190"/>
            <a:ext cx="525363" cy="200650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C863292-89C0-C60B-F753-346BFBE6C8CB}"/>
              </a:ext>
            </a:extLst>
          </p:cNvPr>
          <p:cNvSpPr/>
          <p:nvPr/>
        </p:nvSpPr>
        <p:spPr>
          <a:xfrm rot="16200000">
            <a:off x="2526802" y="2979041"/>
            <a:ext cx="525363" cy="200650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7DAD06-B77C-091E-0A0E-EFB78869614B}"/>
              </a:ext>
            </a:extLst>
          </p:cNvPr>
          <p:cNvSpPr txBox="1"/>
          <p:nvPr/>
        </p:nvSpPr>
        <p:spPr>
          <a:xfrm>
            <a:off x="4892797" y="1192956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2. Turn left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34E4D52E-2017-4F2A-A0D0-3BAF88FFCDB4}"/>
              </a:ext>
            </a:extLst>
          </p:cNvPr>
          <p:cNvSpPr/>
          <p:nvPr/>
        </p:nvSpPr>
        <p:spPr>
          <a:xfrm rot="15266660">
            <a:off x="6760667" y="2923352"/>
            <a:ext cx="525363" cy="200650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4FAE85-ACCA-9168-3C0A-B64DEFB76020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D7087-CABB-8DC0-909B-0BDE3C3BC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3060652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path in a park with a pond and grass&#10;&#10;Description automatically generated">
            <a:extLst>
              <a:ext uri="{FF2B5EF4-FFF2-40B4-BE49-F238E27FC236}">
                <a16:creationId xmlns:a16="http://schemas.microsoft.com/office/drawing/2014/main" id="{15147110-F457-EDC6-FBE8-087AAC24A9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53" b="7847"/>
          <a:stretch/>
        </p:blipFill>
        <p:spPr>
          <a:xfrm>
            <a:off x="1067143" y="4312024"/>
            <a:ext cx="3468923" cy="195126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A0654F0-E777-D8C3-7722-4035631BA060}"/>
              </a:ext>
            </a:extLst>
          </p:cNvPr>
          <p:cNvSpPr/>
          <p:nvPr/>
        </p:nvSpPr>
        <p:spPr>
          <a:xfrm>
            <a:off x="2870420" y="4945711"/>
            <a:ext cx="1588155" cy="570208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671D9A-C35D-9A08-5412-7995578F7DF3}"/>
              </a:ext>
            </a:extLst>
          </p:cNvPr>
          <p:cNvSpPr txBox="1"/>
          <p:nvPr/>
        </p:nvSpPr>
        <p:spPr>
          <a:xfrm>
            <a:off x="736658" y="3940666"/>
            <a:ext cx="421634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7. You have reached the reserved area</a:t>
            </a:r>
          </a:p>
        </p:txBody>
      </p:sp>
      <p:pic>
        <p:nvPicPr>
          <p:cNvPr id="5" name="Picture 4" descr="A building with a white wall and a walkway and a pond with grass and trees&#10;&#10;Description automatically generated with medium confidence">
            <a:extLst>
              <a:ext uri="{FF2B5EF4-FFF2-40B4-BE49-F238E27FC236}">
                <a16:creationId xmlns:a16="http://schemas.microsoft.com/office/drawing/2014/main" id="{3EFAA329-C83A-2E2B-F318-162741A644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2" b="13707"/>
          <a:stretch/>
        </p:blipFill>
        <p:spPr>
          <a:xfrm>
            <a:off x="5209222" y="1570341"/>
            <a:ext cx="3447278" cy="19390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EFD3A8-08F3-145A-8137-C80EFAB2E0EE}"/>
              </a:ext>
            </a:extLst>
          </p:cNvPr>
          <p:cNvSpPr txBox="1"/>
          <p:nvPr/>
        </p:nvSpPr>
        <p:spPr>
          <a:xfrm>
            <a:off x="715020" y="121075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5. Continue down the path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41192E-1565-C97E-0F42-92F45805CACF}"/>
              </a:ext>
            </a:extLst>
          </p:cNvPr>
          <p:cNvSpPr txBox="1"/>
          <p:nvPr/>
        </p:nvSpPr>
        <p:spPr>
          <a:xfrm>
            <a:off x="4871158" y="1202773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6. Turn left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D2DF4A1-F6F4-5BCB-A056-8A82F5CDDC21}"/>
              </a:ext>
            </a:extLst>
          </p:cNvPr>
          <p:cNvSpPr/>
          <p:nvPr/>
        </p:nvSpPr>
        <p:spPr>
          <a:xfrm rot="11938654">
            <a:off x="7545187" y="2828492"/>
            <a:ext cx="525363" cy="200650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stone path with plants and trees&#10;&#10;Description automatically generated">
            <a:extLst>
              <a:ext uri="{FF2B5EF4-FFF2-40B4-BE49-F238E27FC236}">
                <a16:creationId xmlns:a16="http://schemas.microsoft.com/office/drawing/2014/main" id="{273D7630-BDAE-0C07-CBDA-9DA1F997BB7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91" b="4308"/>
          <a:stretch/>
        </p:blipFill>
        <p:spPr>
          <a:xfrm>
            <a:off x="1044204" y="1570341"/>
            <a:ext cx="3468921" cy="1951268"/>
          </a:xfrm>
          <a:prstGeom prst="rect">
            <a:avLst/>
          </a:prstGeom>
        </p:spPr>
      </p:pic>
      <p:sp>
        <p:nvSpPr>
          <p:cNvPr id="16" name="Arrow: Right 15">
            <a:extLst>
              <a:ext uri="{FF2B5EF4-FFF2-40B4-BE49-F238E27FC236}">
                <a16:creationId xmlns:a16="http://schemas.microsoft.com/office/drawing/2014/main" id="{269F1E25-6CB0-8636-7AEE-DAADD439DAF6}"/>
              </a:ext>
            </a:extLst>
          </p:cNvPr>
          <p:cNvSpPr/>
          <p:nvPr/>
        </p:nvSpPr>
        <p:spPr>
          <a:xfrm rot="18401439">
            <a:off x="1722239" y="2902673"/>
            <a:ext cx="525363" cy="200650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12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Visitor Centre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B2F142B-BD98-D845-DE26-30FC1E3FE110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473FB9-EDCF-CD03-9EA7-D22F7122B59D}"/>
              </a:ext>
            </a:extLst>
          </p:cNvPr>
          <p:cNvSpPr txBox="1"/>
          <p:nvPr/>
        </p:nvSpPr>
        <p:spPr>
          <a:xfrm>
            <a:off x="1037454" y="3528227"/>
            <a:ext cx="42878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* There are steep slopes along this route. </a:t>
            </a:r>
          </a:p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  Wheelchair users may require assistance.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AD703D4-BF77-3CF5-5A55-FD5C0E104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56459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33A3E8C-141C-6CAB-CDF0-E42BBE333632}"/>
              </a:ext>
            </a:extLst>
          </p:cNvPr>
          <p:cNvSpPr/>
          <p:nvPr/>
        </p:nvSpPr>
        <p:spPr>
          <a:xfrm>
            <a:off x="0" y="0"/>
            <a:ext cx="9906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30196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1B9C78-B67E-9025-66F0-090701433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37EA0E-80F5-4376-71BA-94A0FF2E3834}"/>
              </a:ext>
            </a:extLst>
          </p:cNvPr>
          <p:cNvSpPr txBox="1"/>
          <p:nvPr/>
        </p:nvSpPr>
        <p:spPr>
          <a:xfrm>
            <a:off x="452561" y="2367171"/>
            <a:ext cx="900087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</a:t>
            </a:r>
          </a:p>
          <a:p>
            <a:pPr algn="ctr"/>
            <a:r>
              <a:rPr lang="en-US" sz="44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Botanic Gardens MRT</a:t>
            </a:r>
          </a:p>
          <a:p>
            <a:pPr algn="ctr"/>
            <a:r>
              <a:rPr lang="en-US" sz="44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(Bukit </a:t>
            </a:r>
            <a:r>
              <a:rPr lang="en-US" sz="4400" dirty="0" err="1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Timah</a:t>
            </a:r>
            <a:r>
              <a:rPr lang="en-US" sz="44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 Gate)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230B37-473D-5C45-B49A-6DA8CDC9986E}"/>
              </a:ext>
            </a:extLst>
          </p:cNvPr>
          <p:cNvSpPr txBox="1"/>
          <p:nvPr/>
        </p:nvSpPr>
        <p:spPr>
          <a:xfrm>
            <a:off x="2809094" y="4777260"/>
            <a:ext cx="42878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* There are steep slopes along this route. </a:t>
            </a:r>
          </a:p>
          <a:p>
            <a:pPr algn="ctr"/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  Wheelchair users may require assistance.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122CD71B-1628-8B60-DB9A-3900D038E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3823158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map of a golf course&#10;&#10;Description automatically generated">
            <a:extLst>
              <a:ext uri="{FF2B5EF4-FFF2-40B4-BE49-F238E27FC236}">
                <a16:creationId xmlns:a16="http://schemas.microsoft.com/office/drawing/2014/main" id="{C2591C50-5A4D-F111-976A-829E518FA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44496" y="-234426"/>
            <a:ext cx="13380527" cy="954804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14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95013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Botanic Gardens MRT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66CEEA6-A3EB-2BC2-4DF3-90CB0FA1AC75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2C3CE3-9BBD-EC09-BF7A-FC786E03E1C5}"/>
              </a:ext>
            </a:extLst>
          </p:cNvPr>
          <p:cNvSpPr/>
          <p:nvPr/>
        </p:nvSpPr>
        <p:spPr>
          <a:xfrm rot="717287">
            <a:off x="8011116" y="3756410"/>
            <a:ext cx="566443" cy="337842"/>
          </a:xfrm>
          <a:prstGeom prst="rect">
            <a:avLst/>
          </a:prstGeom>
          <a:noFill/>
          <a:ln w="28575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3ED927-E406-D466-BCC4-1C1552944AF7}"/>
              </a:ext>
            </a:extLst>
          </p:cNvPr>
          <p:cNvSpPr txBox="1"/>
          <p:nvPr/>
        </p:nvSpPr>
        <p:spPr>
          <a:xfrm>
            <a:off x="8040199" y="3472212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2FCF8A-50FD-50FA-BD27-255353002603}"/>
              </a:ext>
            </a:extLst>
          </p:cNvPr>
          <p:cNvSpPr txBox="1"/>
          <p:nvPr/>
        </p:nvSpPr>
        <p:spPr>
          <a:xfrm>
            <a:off x="8635730" y="3887360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6FD6CC-9EFD-4200-8B94-66E093DB966D}"/>
              </a:ext>
            </a:extLst>
          </p:cNvPr>
          <p:cNvSpPr txBox="1"/>
          <p:nvPr/>
        </p:nvSpPr>
        <p:spPr>
          <a:xfrm>
            <a:off x="8798990" y="4273390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F4C243-E9E6-9B06-66B7-20F0B8E329E6}"/>
              </a:ext>
            </a:extLst>
          </p:cNvPr>
          <p:cNvSpPr txBox="1"/>
          <p:nvPr/>
        </p:nvSpPr>
        <p:spPr>
          <a:xfrm>
            <a:off x="8422757" y="4402569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4F42B0-B757-35AA-D9D2-3D39ED5DC049}"/>
              </a:ext>
            </a:extLst>
          </p:cNvPr>
          <p:cNvSpPr txBox="1"/>
          <p:nvPr/>
        </p:nvSpPr>
        <p:spPr>
          <a:xfrm>
            <a:off x="7665519" y="4468019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37C58C-1F45-3233-713A-F522EAD446E1}"/>
              </a:ext>
            </a:extLst>
          </p:cNvPr>
          <p:cNvSpPr txBox="1"/>
          <p:nvPr/>
        </p:nvSpPr>
        <p:spPr>
          <a:xfrm>
            <a:off x="7194031" y="4883365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19FEC7-58F2-E696-A377-98A64DB0D07E}"/>
              </a:ext>
            </a:extLst>
          </p:cNvPr>
          <p:cNvSpPr txBox="1"/>
          <p:nvPr/>
        </p:nvSpPr>
        <p:spPr>
          <a:xfrm>
            <a:off x="5965306" y="4486210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7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E378AD-31AA-0119-5586-BF82C0A5E64D}"/>
              </a:ext>
            </a:extLst>
          </p:cNvPr>
          <p:cNvSpPr txBox="1"/>
          <p:nvPr/>
        </p:nvSpPr>
        <p:spPr>
          <a:xfrm>
            <a:off x="5348745" y="4539594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E52E763-1FCD-3F1D-84E9-3A039E9BD25D}"/>
              </a:ext>
            </a:extLst>
          </p:cNvPr>
          <p:cNvSpPr txBox="1"/>
          <p:nvPr/>
        </p:nvSpPr>
        <p:spPr>
          <a:xfrm>
            <a:off x="4205809" y="4402568"/>
            <a:ext cx="140677" cy="167283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1C38D28-BBB9-DD88-B796-CD5C43A52511}"/>
              </a:ext>
            </a:extLst>
          </p:cNvPr>
          <p:cNvSpPr txBox="1"/>
          <p:nvPr/>
        </p:nvSpPr>
        <p:spPr>
          <a:xfrm>
            <a:off x="3810521" y="3915577"/>
            <a:ext cx="232841" cy="170259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10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BFE5AD7-1446-3393-3276-B6A500435457}"/>
              </a:ext>
            </a:extLst>
          </p:cNvPr>
          <p:cNvSpPr txBox="1"/>
          <p:nvPr/>
        </p:nvSpPr>
        <p:spPr>
          <a:xfrm>
            <a:off x="3266724" y="4171605"/>
            <a:ext cx="232841" cy="170259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11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680D7C7-E7EE-978C-FE23-D80F7F741562}"/>
              </a:ext>
            </a:extLst>
          </p:cNvPr>
          <p:cNvSpPr txBox="1"/>
          <p:nvPr/>
        </p:nvSpPr>
        <p:spPr>
          <a:xfrm>
            <a:off x="2766719" y="4434422"/>
            <a:ext cx="232841" cy="170259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12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B45C514-DD21-7FAC-08B0-07E5D1A362A5}"/>
              </a:ext>
            </a:extLst>
          </p:cNvPr>
          <p:cNvSpPr txBox="1"/>
          <p:nvPr/>
        </p:nvSpPr>
        <p:spPr>
          <a:xfrm>
            <a:off x="2429872" y="4369335"/>
            <a:ext cx="232841" cy="170259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13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46BBF35-AF3F-258E-E1C0-1127BBBB0AF3}"/>
              </a:ext>
            </a:extLst>
          </p:cNvPr>
          <p:cNvSpPr txBox="1"/>
          <p:nvPr/>
        </p:nvSpPr>
        <p:spPr>
          <a:xfrm>
            <a:off x="2650298" y="4047432"/>
            <a:ext cx="232841" cy="170259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14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6997116-45F4-DFD4-71B2-67A38FF4F639}"/>
              </a:ext>
            </a:extLst>
          </p:cNvPr>
          <p:cNvSpPr txBox="1"/>
          <p:nvPr/>
        </p:nvSpPr>
        <p:spPr>
          <a:xfrm>
            <a:off x="1836647" y="4252338"/>
            <a:ext cx="232841" cy="170259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chemeClr val="tx2">
                    <a:lumMod val="50000"/>
                    <a:lumOff val="50000"/>
                  </a:schemeClr>
                </a:solidFill>
              </a:rPr>
              <a:t>15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7E9B2D1-5529-31E4-0A61-D0C5D2AC3103}"/>
              </a:ext>
            </a:extLst>
          </p:cNvPr>
          <p:cNvGrpSpPr/>
          <p:nvPr/>
        </p:nvGrpSpPr>
        <p:grpSpPr>
          <a:xfrm>
            <a:off x="3062745" y="1298843"/>
            <a:ext cx="8543925" cy="1337227"/>
            <a:chOff x="431800" y="5201687"/>
            <a:chExt cx="8543925" cy="1337227"/>
          </a:xfrm>
        </p:grpSpPr>
        <p:sp>
          <p:nvSpPr>
            <p:cNvPr id="26" name="Title 1">
              <a:extLst>
                <a:ext uri="{FF2B5EF4-FFF2-40B4-BE49-F238E27FC236}">
                  <a16:creationId xmlns:a16="http://schemas.microsoft.com/office/drawing/2014/main" id="{B4601100-DD63-79FB-67E4-DE519DD4B1DF}"/>
                </a:ext>
              </a:extLst>
            </p:cNvPr>
            <p:cNvSpPr txBox="1">
              <a:spLocks/>
            </p:cNvSpPr>
            <p:nvPr/>
          </p:nvSpPr>
          <p:spPr>
            <a:xfrm>
              <a:off x="431800" y="5201687"/>
              <a:ext cx="8543925" cy="1337227"/>
            </a:xfrm>
            <a:prstGeom prst="rect">
              <a:avLst/>
            </a:prstGeom>
          </p:spPr>
          <p:txBody>
            <a:bodyPr>
              <a:normAutofit lnSpcReduction="10000"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200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Estimated distance: 800m</a:t>
              </a:r>
            </a:p>
            <a:p>
              <a:endParaRPr lang="en-US" sz="2000">
                <a:latin typeface="Open Sans SemiBold" pitchFamily="2" charset="0"/>
                <a:ea typeface="Open Sans SemiBold" pitchFamily="2" charset="0"/>
                <a:cs typeface="Open Sans SemiBold" pitchFamily="2" charset="0"/>
              </a:endParaRPr>
            </a:p>
            <a:p>
              <a:r>
                <a:rPr lang="en-US" sz="2000" u="sng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Legend: </a:t>
              </a:r>
            </a:p>
            <a:p>
              <a:r>
                <a:rPr lang="en-US" sz="200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     - corresponds to an image on the next few pages</a:t>
              </a:r>
            </a:p>
            <a:p>
              <a:r>
                <a:rPr lang="en-US" sz="200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     - indicates a slope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3FEE5036-6159-60A7-28A0-4871A31F923C}"/>
                </a:ext>
              </a:extLst>
            </p:cNvPr>
            <p:cNvSpPr txBox="1"/>
            <p:nvPr/>
          </p:nvSpPr>
          <p:spPr>
            <a:xfrm>
              <a:off x="610698" y="6001476"/>
              <a:ext cx="140677" cy="167283"/>
            </a:xfrm>
            <a:prstGeom prst="roundRect">
              <a:avLst/>
            </a:prstGeom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lIns="36000" tIns="0" rIns="36000" bIns="0" rtlCol="0" anchor="ctr" anchorCtr="0">
              <a:spAutoFit/>
            </a:bodyPr>
            <a:lstStyle/>
            <a:p>
              <a:pPr algn="ctr"/>
              <a:r>
                <a:rPr lang="en-US" sz="1000">
                  <a:solidFill>
                    <a:schemeClr val="tx2">
                      <a:lumMod val="50000"/>
                      <a:lumOff val="50000"/>
                    </a:schemeClr>
                  </a:solidFill>
                </a:rPr>
                <a:t>1</a:t>
              </a:r>
            </a:p>
          </p:txBody>
        </p:sp>
        <p:sp>
          <p:nvSpPr>
            <p:cNvPr id="28" name="Star: 5 Points 27">
              <a:extLst>
                <a:ext uri="{FF2B5EF4-FFF2-40B4-BE49-F238E27FC236}">
                  <a16:creationId xmlns:a16="http://schemas.microsoft.com/office/drawing/2014/main" id="{6477F6A8-B43D-57E0-8E4D-FBAD48F5B2A7}"/>
                </a:ext>
              </a:extLst>
            </p:cNvPr>
            <p:cNvSpPr/>
            <p:nvPr/>
          </p:nvSpPr>
          <p:spPr>
            <a:xfrm>
              <a:off x="594426" y="6247050"/>
              <a:ext cx="156949" cy="156949"/>
            </a:xfrm>
            <a:prstGeom prst="star5">
              <a:avLst/>
            </a:prstGeom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E6129141-0217-B60E-0E63-A84BEC7A7678}"/>
              </a:ext>
            </a:extLst>
          </p:cNvPr>
          <p:cNvSpPr/>
          <p:nvPr/>
        </p:nvSpPr>
        <p:spPr>
          <a:xfrm>
            <a:off x="3795998" y="4098643"/>
            <a:ext cx="156949" cy="156949"/>
          </a:xfrm>
          <a:prstGeom prst="star5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Star: 5 Points 29">
            <a:extLst>
              <a:ext uri="{FF2B5EF4-FFF2-40B4-BE49-F238E27FC236}">
                <a16:creationId xmlns:a16="http://schemas.microsoft.com/office/drawing/2014/main" id="{18551952-B5A9-230E-5C53-BF1C122D062E}"/>
              </a:ext>
            </a:extLst>
          </p:cNvPr>
          <p:cNvSpPr/>
          <p:nvPr/>
        </p:nvSpPr>
        <p:spPr>
          <a:xfrm>
            <a:off x="2581168" y="4215039"/>
            <a:ext cx="156949" cy="156949"/>
          </a:xfrm>
          <a:prstGeom prst="star5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4ADD7372-0D7B-FDDE-C3E9-E0784CB67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2146165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95013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Botanic Gardens MRT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00AE2-D6E0-EA1B-19DA-BC0C511F7BE7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1. Exit Botanic Gardens MRT via Exit A</a:t>
            </a:r>
          </a:p>
        </p:txBody>
      </p:sp>
      <p:pic>
        <p:nvPicPr>
          <p:cNvPr id="7" name="Picture 6" descr="People walking in a building&#10;&#10;Description automatically generated">
            <a:extLst>
              <a:ext uri="{FF2B5EF4-FFF2-40B4-BE49-F238E27FC236}">
                <a16:creationId xmlns:a16="http://schemas.microsoft.com/office/drawing/2014/main" id="{9B4FB6BF-E4A3-1CA2-E0A3-7C3D05CA1B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44" b="4556"/>
          <a:stretch/>
        </p:blipFill>
        <p:spPr>
          <a:xfrm>
            <a:off x="1075376" y="1599124"/>
            <a:ext cx="3447280" cy="1939095"/>
          </a:xfrm>
          <a:prstGeom prst="rect">
            <a:avLst/>
          </a:prstGeom>
        </p:spPr>
      </p:pic>
      <p:pic>
        <p:nvPicPr>
          <p:cNvPr id="9" name="Picture 8" descr="A building with a glass roof&#10;&#10;Description automatically generated">
            <a:extLst>
              <a:ext uri="{FF2B5EF4-FFF2-40B4-BE49-F238E27FC236}">
                <a16:creationId xmlns:a16="http://schemas.microsoft.com/office/drawing/2014/main" id="{6E2EAE31-6113-66A7-4BA0-81520BFE16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41" b="7759"/>
          <a:stretch/>
        </p:blipFill>
        <p:spPr>
          <a:xfrm>
            <a:off x="1065843" y="4093636"/>
            <a:ext cx="3447280" cy="19390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BEE3CBF-D810-52A0-2811-A8FEDC82233A}"/>
              </a:ext>
            </a:extLst>
          </p:cNvPr>
          <p:cNvSpPr txBox="1"/>
          <p:nvPr/>
        </p:nvSpPr>
        <p:spPr>
          <a:xfrm>
            <a:off x="736659" y="368391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3. Enter via Bukit </a:t>
            </a:r>
            <a:r>
              <a:rPr lang="en-US" sz="1500" err="1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Timah</a:t>
            </a:r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Gate</a:t>
            </a:r>
          </a:p>
        </p:txBody>
      </p:sp>
      <p:pic>
        <p:nvPicPr>
          <p:cNvPr id="12" name="Picture 11" descr="A sign on a path with trees&#10;&#10;Description automatically generated">
            <a:extLst>
              <a:ext uri="{FF2B5EF4-FFF2-40B4-BE49-F238E27FC236}">
                <a16:creationId xmlns:a16="http://schemas.microsoft.com/office/drawing/2014/main" id="{200555BA-8E61-77CD-CF07-93305317F45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11" b="9888"/>
          <a:stretch/>
        </p:blipFill>
        <p:spPr>
          <a:xfrm>
            <a:off x="5238278" y="4093636"/>
            <a:ext cx="3447280" cy="193909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BA0DF15-DBE9-6638-5007-BB404142F95F}"/>
              </a:ext>
            </a:extLst>
          </p:cNvPr>
          <p:cNvSpPr txBox="1"/>
          <p:nvPr/>
        </p:nvSpPr>
        <p:spPr>
          <a:xfrm>
            <a:off x="4892798" y="368391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4. Continue past Visitor Services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056A3C9E-4E4A-6BF9-0E5D-6D46513D3EAE}"/>
              </a:ext>
            </a:extLst>
          </p:cNvPr>
          <p:cNvSpPr/>
          <p:nvPr/>
        </p:nvSpPr>
        <p:spPr>
          <a:xfrm rot="13927601">
            <a:off x="7163227" y="5332387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A9F7F5EE-F95A-4ED1-DF2A-4F90E51B2A00}"/>
              </a:ext>
            </a:extLst>
          </p:cNvPr>
          <p:cNvSpPr/>
          <p:nvPr/>
        </p:nvSpPr>
        <p:spPr>
          <a:xfrm rot="18138008">
            <a:off x="3121746" y="5863517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A7613988-275A-615C-C7B3-0BB77CA1A0B5}"/>
              </a:ext>
            </a:extLst>
          </p:cNvPr>
          <p:cNvSpPr/>
          <p:nvPr/>
        </p:nvSpPr>
        <p:spPr>
          <a:xfrm rot="13516565">
            <a:off x="1729086" y="2996273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walkway with glass windows and trees&#10;&#10;Description automatically generated">
            <a:extLst>
              <a:ext uri="{FF2B5EF4-FFF2-40B4-BE49-F238E27FC236}">
                <a16:creationId xmlns:a16="http://schemas.microsoft.com/office/drawing/2014/main" id="{5FD195EB-0529-CE08-5FE3-196AEB4077F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01" b="13599"/>
          <a:stretch/>
        </p:blipFill>
        <p:spPr>
          <a:xfrm>
            <a:off x="5272473" y="1571702"/>
            <a:ext cx="3447280" cy="193909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BD2E871-8CCF-479D-22B4-82473A460BAD}"/>
              </a:ext>
            </a:extLst>
          </p:cNvPr>
          <p:cNvSpPr txBox="1"/>
          <p:nvPr/>
        </p:nvSpPr>
        <p:spPr>
          <a:xfrm>
            <a:off x="4892797" y="1192956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2. Head towards Singapore Botanic Gardens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0173A8BA-7942-7FC8-F643-A989F90CD502}"/>
              </a:ext>
            </a:extLst>
          </p:cNvPr>
          <p:cNvSpPr/>
          <p:nvPr/>
        </p:nvSpPr>
        <p:spPr>
          <a:xfrm rot="15082797">
            <a:off x="6404364" y="2955310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3977F1-059B-CAE7-70D7-6D2375088762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795DE49-F4E1-F7A9-E864-D75BB5C3E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16862845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A person walking on a path with trees and plants&#10;&#10;Description automatically generated">
            <a:extLst>
              <a:ext uri="{FF2B5EF4-FFF2-40B4-BE49-F238E27FC236}">
                <a16:creationId xmlns:a16="http://schemas.microsoft.com/office/drawing/2014/main" id="{AA289322-8ABB-2648-8519-143BB55892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94" b="2506"/>
          <a:stretch/>
        </p:blipFill>
        <p:spPr>
          <a:xfrm>
            <a:off x="5233393" y="4093635"/>
            <a:ext cx="3447279" cy="1939094"/>
          </a:xfrm>
          <a:prstGeom prst="rect">
            <a:avLst/>
          </a:prstGeom>
        </p:spPr>
      </p:pic>
      <p:pic>
        <p:nvPicPr>
          <p:cNvPr id="17" name="Picture 16" descr="People walking in a park&#10;&#10;Description automatically generated">
            <a:extLst>
              <a:ext uri="{FF2B5EF4-FFF2-40B4-BE49-F238E27FC236}">
                <a16:creationId xmlns:a16="http://schemas.microsoft.com/office/drawing/2014/main" id="{A9E50695-57BA-3553-7C8E-C946AEFF8C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79" b="7821"/>
          <a:stretch/>
        </p:blipFill>
        <p:spPr>
          <a:xfrm>
            <a:off x="1065843" y="1571702"/>
            <a:ext cx="3447278" cy="193909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16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95013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Botanic Gardens MRT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00AE2-D6E0-EA1B-19DA-BC0C511F7BE7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5. Continue down towards Eco-Lake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EE3CBF-D810-52A0-2811-A8FEDC82233A}"/>
              </a:ext>
            </a:extLst>
          </p:cNvPr>
          <p:cNvSpPr txBox="1"/>
          <p:nvPr/>
        </p:nvSpPr>
        <p:spPr>
          <a:xfrm>
            <a:off x="736659" y="368391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7. Turn left onto Cluny Park Way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A0DF15-DBE9-6638-5007-BB404142F95F}"/>
              </a:ext>
            </a:extLst>
          </p:cNvPr>
          <p:cNvSpPr txBox="1"/>
          <p:nvPr/>
        </p:nvSpPr>
        <p:spPr>
          <a:xfrm>
            <a:off x="4892798" y="368391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8. Turn right at the signage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056A3C9E-4E4A-6BF9-0E5D-6D46513D3EAE}"/>
              </a:ext>
            </a:extLst>
          </p:cNvPr>
          <p:cNvSpPr/>
          <p:nvPr/>
        </p:nvSpPr>
        <p:spPr>
          <a:xfrm rot="21092397">
            <a:off x="6648185" y="5390503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D2E871-8CCF-479D-22B4-82473A460BAD}"/>
              </a:ext>
            </a:extLst>
          </p:cNvPr>
          <p:cNvSpPr txBox="1"/>
          <p:nvPr/>
        </p:nvSpPr>
        <p:spPr>
          <a:xfrm>
            <a:off x="4892797" y="1192956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6. Turn right at the fork and go straight 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A7613988-275A-615C-C7B3-0BB77CA1A0B5}"/>
              </a:ext>
            </a:extLst>
          </p:cNvPr>
          <p:cNvSpPr/>
          <p:nvPr/>
        </p:nvSpPr>
        <p:spPr>
          <a:xfrm rot="15391784">
            <a:off x="2387454" y="3014631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A path with trees and a path in the middle&#10;&#10;Description automatically generated with medium confidence">
            <a:extLst>
              <a:ext uri="{FF2B5EF4-FFF2-40B4-BE49-F238E27FC236}">
                <a16:creationId xmlns:a16="http://schemas.microsoft.com/office/drawing/2014/main" id="{5D57B4F4-3674-B4AA-F128-5B0BBDE2631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67" b="6233"/>
          <a:stretch/>
        </p:blipFill>
        <p:spPr>
          <a:xfrm>
            <a:off x="5233393" y="1571703"/>
            <a:ext cx="3447279" cy="1939094"/>
          </a:xfrm>
          <a:prstGeom prst="rect">
            <a:avLst/>
          </a:prstGeom>
        </p:spPr>
      </p:pic>
      <p:sp>
        <p:nvSpPr>
          <p:cNvPr id="20" name="Arrow: Right 19">
            <a:extLst>
              <a:ext uri="{FF2B5EF4-FFF2-40B4-BE49-F238E27FC236}">
                <a16:creationId xmlns:a16="http://schemas.microsoft.com/office/drawing/2014/main" id="{0173A8BA-7942-7FC8-F643-A989F90CD502}"/>
              </a:ext>
            </a:extLst>
          </p:cNvPr>
          <p:cNvSpPr/>
          <p:nvPr/>
        </p:nvSpPr>
        <p:spPr>
          <a:xfrm rot="20778961">
            <a:off x="7201728" y="2643327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group of people walking with dogs in a park&#10;&#10;Description automatically generated">
            <a:extLst>
              <a:ext uri="{FF2B5EF4-FFF2-40B4-BE49-F238E27FC236}">
                <a16:creationId xmlns:a16="http://schemas.microsoft.com/office/drawing/2014/main" id="{CC538E71-9D25-E633-0364-E821DEDB4BD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32" b="1968"/>
          <a:stretch/>
        </p:blipFill>
        <p:spPr>
          <a:xfrm>
            <a:off x="1065843" y="4093635"/>
            <a:ext cx="3447280" cy="1939095"/>
          </a:xfrm>
          <a:prstGeom prst="rect">
            <a:avLst/>
          </a:prstGeom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A9F7F5EE-F95A-4ED1-DF2A-4F90E51B2A00}"/>
              </a:ext>
            </a:extLst>
          </p:cNvPr>
          <p:cNvSpPr/>
          <p:nvPr/>
        </p:nvSpPr>
        <p:spPr>
          <a:xfrm rot="12880696">
            <a:off x="2221288" y="5417934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E729916-94DF-9F49-2551-6E5B8EA197B2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D66F5B5-684F-29AB-D45A-736AD7157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2619833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road with trees and a sign&#10;&#10;Description automatically generated">
            <a:extLst>
              <a:ext uri="{FF2B5EF4-FFF2-40B4-BE49-F238E27FC236}">
                <a16:creationId xmlns:a16="http://schemas.microsoft.com/office/drawing/2014/main" id="{A4B2060E-F185-A75E-899D-79E1B6A4FC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18" b="5282"/>
          <a:stretch/>
        </p:blipFill>
        <p:spPr>
          <a:xfrm>
            <a:off x="5230861" y="4284469"/>
            <a:ext cx="3447278" cy="1939094"/>
          </a:xfrm>
          <a:prstGeom prst="rect">
            <a:avLst/>
          </a:prstGeom>
        </p:spPr>
      </p:pic>
      <p:pic>
        <p:nvPicPr>
          <p:cNvPr id="9" name="Picture 8" descr="A path in a park&#10;&#10;Description automatically generated">
            <a:extLst>
              <a:ext uri="{FF2B5EF4-FFF2-40B4-BE49-F238E27FC236}">
                <a16:creationId xmlns:a16="http://schemas.microsoft.com/office/drawing/2014/main" id="{E2EF1A1A-906A-D325-6664-AE63E9A2EB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0" b="10509"/>
          <a:stretch/>
        </p:blipFill>
        <p:spPr>
          <a:xfrm>
            <a:off x="5230861" y="1572698"/>
            <a:ext cx="3447279" cy="1939094"/>
          </a:xfrm>
          <a:prstGeom prst="rect">
            <a:avLst/>
          </a:prstGeom>
        </p:spPr>
      </p:pic>
      <p:pic>
        <p:nvPicPr>
          <p:cNvPr id="7" name="Picture 6" descr="People walking on a path with trees&#10;&#10;Description automatically generated">
            <a:extLst>
              <a:ext uri="{FF2B5EF4-FFF2-40B4-BE49-F238E27FC236}">
                <a16:creationId xmlns:a16="http://schemas.microsoft.com/office/drawing/2014/main" id="{DBD9FFF8-1932-4975-C5A6-D627C2C5C2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18" b="5282"/>
          <a:stretch/>
        </p:blipFill>
        <p:spPr>
          <a:xfrm>
            <a:off x="1065843" y="1575358"/>
            <a:ext cx="3447279" cy="193909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17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95013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Botanic Gardens MRT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00AE2-D6E0-EA1B-19DA-BC0C511F7BE7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9. Continue down Cluny Park Way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EE3CBF-D810-52A0-2811-A8FEDC82233A}"/>
              </a:ext>
            </a:extLst>
          </p:cNvPr>
          <p:cNvSpPr txBox="1"/>
          <p:nvPr/>
        </p:nvSpPr>
        <p:spPr>
          <a:xfrm>
            <a:off x="736659" y="3874745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11. Continue towards the open area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A0DF15-DBE9-6638-5007-BB404142F95F}"/>
              </a:ext>
            </a:extLst>
          </p:cNvPr>
          <p:cNvSpPr txBox="1"/>
          <p:nvPr/>
        </p:nvSpPr>
        <p:spPr>
          <a:xfrm>
            <a:off x="4892798" y="3874745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12. Go down the slope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056A3C9E-4E4A-6BF9-0E5D-6D46513D3EAE}"/>
              </a:ext>
            </a:extLst>
          </p:cNvPr>
          <p:cNvSpPr/>
          <p:nvPr/>
        </p:nvSpPr>
        <p:spPr>
          <a:xfrm rot="14896628">
            <a:off x="7847856" y="5842077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D2E871-8CCF-479D-22B4-82473A460BAD}"/>
              </a:ext>
            </a:extLst>
          </p:cNvPr>
          <p:cNvSpPr txBox="1"/>
          <p:nvPr/>
        </p:nvSpPr>
        <p:spPr>
          <a:xfrm>
            <a:off x="4892797" y="1192956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10. Go down the slope and turn left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A7613988-275A-615C-C7B3-0BB77CA1A0B5}"/>
              </a:ext>
            </a:extLst>
          </p:cNvPr>
          <p:cNvSpPr/>
          <p:nvPr/>
        </p:nvSpPr>
        <p:spPr>
          <a:xfrm rot="16025624">
            <a:off x="2931266" y="2791693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C5505F44-E3FD-C7A3-4CF8-F126939E819A}"/>
              </a:ext>
            </a:extLst>
          </p:cNvPr>
          <p:cNvSpPr/>
          <p:nvPr/>
        </p:nvSpPr>
        <p:spPr>
          <a:xfrm rot="12627721">
            <a:off x="7288213" y="2547234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person walking on a road&#10;&#10;Description automatically generated">
            <a:extLst>
              <a:ext uri="{FF2B5EF4-FFF2-40B4-BE49-F238E27FC236}">
                <a16:creationId xmlns:a16="http://schemas.microsoft.com/office/drawing/2014/main" id="{A381DDA1-4079-C445-907C-DC9A522B62E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91" b="4308"/>
          <a:stretch/>
        </p:blipFill>
        <p:spPr>
          <a:xfrm>
            <a:off x="1065843" y="4284468"/>
            <a:ext cx="3447278" cy="1939094"/>
          </a:xfrm>
          <a:prstGeom prst="rect">
            <a:avLst/>
          </a:prstGeom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A9F7F5EE-F95A-4ED1-DF2A-4F90E51B2A00}"/>
              </a:ext>
            </a:extLst>
          </p:cNvPr>
          <p:cNvSpPr/>
          <p:nvPr/>
        </p:nvSpPr>
        <p:spPr>
          <a:xfrm rot="15564749">
            <a:off x="2240572" y="5430332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CD49C75-C427-DC06-DB84-B9573154F542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D52C52-D1C5-F49F-3DDC-C5812BC20466}"/>
              </a:ext>
            </a:extLst>
          </p:cNvPr>
          <p:cNvSpPr txBox="1"/>
          <p:nvPr/>
        </p:nvSpPr>
        <p:spPr>
          <a:xfrm>
            <a:off x="5230861" y="3526512"/>
            <a:ext cx="42878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* There are steep slopes along this route. </a:t>
            </a:r>
          </a:p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  Wheelchair users may require assistance.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FDBFECD-2E73-A115-9224-59E140677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38146049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A building with a white wall and a walkway and a pond with grass and trees&#10;&#10;Description automatically generated with medium confidence">
            <a:extLst>
              <a:ext uri="{FF2B5EF4-FFF2-40B4-BE49-F238E27FC236}">
                <a16:creationId xmlns:a16="http://schemas.microsoft.com/office/drawing/2014/main" id="{0022A9DB-6958-B48A-0516-6F3D4CCC18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2" b="13707"/>
          <a:stretch/>
        </p:blipFill>
        <p:spPr>
          <a:xfrm>
            <a:off x="5230861" y="1560524"/>
            <a:ext cx="3447278" cy="1939094"/>
          </a:xfrm>
          <a:prstGeom prst="rect">
            <a:avLst/>
          </a:prstGeom>
        </p:spPr>
      </p:pic>
      <p:pic>
        <p:nvPicPr>
          <p:cNvPr id="17" name="Picture 16" descr="A path in a park with a pond and grass&#10;&#10;Description automatically generated">
            <a:extLst>
              <a:ext uri="{FF2B5EF4-FFF2-40B4-BE49-F238E27FC236}">
                <a16:creationId xmlns:a16="http://schemas.microsoft.com/office/drawing/2014/main" id="{87036965-864F-C418-6F95-097C1BD0EFD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53" b="7847"/>
          <a:stretch/>
        </p:blipFill>
        <p:spPr>
          <a:xfrm>
            <a:off x="1065841" y="4321841"/>
            <a:ext cx="3468923" cy="195126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18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95013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Botanic Gardens MRT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00AE2-D6E0-EA1B-19DA-BC0C511F7BE7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13. Continue down the path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EE3CBF-D810-52A0-2811-A8FEDC82233A}"/>
              </a:ext>
            </a:extLst>
          </p:cNvPr>
          <p:cNvSpPr txBox="1"/>
          <p:nvPr/>
        </p:nvSpPr>
        <p:spPr>
          <a:xfrm>
            <a:off x="736659" y="3912117"/>
            <a:ext cx="400907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15. You have reached the reserved area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D2E871-8CCF-479D-22B4-82473A460BAD}"/>
              </a:ext>
            </a:extLst>
          </p:cNvPr>
          <p:cNvSpPr txBox="1"/>
          <p:nvPr/>
        </p:nvSpPr>
        <p:spPr>
          <a:xfrm>
            <a:off x="4892797" y="1192956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14. Turn left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C5505F44-E3FD-C7A3-4CF8-F126939E819A}"/>
              </a:ext>
            </a:extLst>
          </p:cNvPr>
          <p:cNvSpPr/>
          <p:nvPr/>
        </p:nvSpPr>
        <p:spPr>
          <a:xfrm rot="11938654">
            <a:off x="7566826" y="2818675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tone path with plants and trees&#10;&#10;Description automatically generated">
            <a:extLst>
              <a:ext uri="{FF2B5EF4-FFF2-40B4-BE49-F238E27FC236}">
                <a16:creationId xmlns:a16="http://schemas.microsoft.com/office/drawing/2014/main" id="{EB436F12-3D5B-F882-591D-EFFB18854A4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91" b="4308"/>
          <a:stretch/>
        </p:blipFill>
        <p:spPr>
          <a:xfrm>
            <a:off x="1065843" y="1560524"/>
            <a:ext cx="3468921" cy="1951268"/>
          </a:xfrm>
          <a:prstGeom prst="rect">
            <a:avLst/>
          </a:prstGeom>
        </p:spPr>
      </p:pic>
      <p:sp>
        <p:nvSpPr>
          <p:cNvPr id="16" name="Arrow: Right 15">
            <a:extLst>
              <a:ext uri="{FF2B5EF4-FFF2-40B4-BE49-F238E27FC236}">
                <a16:creationId xmlns:a16="http://schemas.microsoft.com/office/drawing/2014/main" id="{A7613988-275A-615C-C7B3-0BB77CA1A0B5}"/>
              </a:ext>
            </a:extLst>
          </p:cNvPr>
          <p:cNvSpPr/>
          <p:nvPr/>
        </p:nvSpPr>
        <p:spPr>
          <a:xfrm rot="18401439">
            <a:off x="1743878" y="2892856"/>
            <a:ext cx="525363" cy="200650"/>
          </a:xfrm>
          <a:prstGeom prst="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3BC7DAD-E8B3-24B1-323E-C230F00CEF8B}"/>
              </a:ext>
            </a:extLst>
          </p:cNvPr>
          <p:cNvSpPr/>
          <p:nvPr/>
        </p:nvSpPr>
        <p:spPr>
          <a:xfrm>
            <a:off x="2894274" y="4921911"/>
            <a:ext cx="1523911" cy="594007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6B4B837-C8D2-1FD1-E7E0-15617A688131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040181-55F5-BE17-53E0-3C2596390377}"/>
              </a:ext>
            </a:extLst>
          </p:cNvPr>
          <p:cNvSpPr txBox="1"/>
          <p:nvPr/>
        </p:nvSpPr>
        <p:spPr>
          <a:xfrm>
            <a:off x="1037454" y="3528227"/>
            <a:ext cx="42878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* There are steep slopes along this route. </a:t>
            </a:r>
          </a:p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  Wheelchair users may require assistance.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D7C091-541B-64AC-D772-80C9767F0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16316862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33A3E8C-141C-6CAB-CDF0-E42BBE333632}"/>
              </a:ext>
            </a:extLst>
          </p:cNvPr>
          <p:cNvSpPr/>
          <p:nvPr/>
        </p:nvSpPr>
        <p:spPr>
          <a:xfrm>
            <a:off x="0" y="0"/>
            <a:ext cx="9906000" cy="6858000"/>
          </a:xfrm>
          <a:prstGeom prst="rect">
            <a:avLst/>
          </a:prstGeom>
          <a:solidFill>
            <a:srgbClr val="C67F31">
              <a:alpha val="30196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E925C70-DC75-DAB8-4DF6-BDDEBB614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Last updated April 2026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1B9C78-B67E-9025-66F0-090701433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19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37EA0E-80F5-4376-71BA-94A0FF2E3834}"/>
              </a:ext>
            </a:extLst>
          </p:cNvPr>
          <p:cNvSpPr txBox="1"/>
          <p:nvPr/>
        </p:nvSpPr>
        <p:spPr>
          <a:xfrm>
            <a:off x="452559" y="2116347"/>
            <a:ext cx="900087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</a:t>
            </a:r>
          </a:p>
          <a:p>
            <a:pPr algn="ctr"/>
            <a:r>
              <a:rPr lang="en-US" sz="44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Napier MRT</a:t>
            </a:r>
          </a:p>
          <a:p>
            <a:pPr algn="ctr"/>
            <a:r>
              <a:rPr lang="en-US" sz="44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(Tanglin Gate)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5FC365-CC1F-4607-8932-7E22ED225BD2}"/>
              </a:ext>
            </a:extLst>
          </p:cNvPr>
          <p:cNvSpPr txBox="1"/>
          <p:nvPr/>
        </p:nvSpPr>
        <p:spPr>
          <a:xfrm>
            <a:off x="2809094" y="4777260"/>
            <a:ext cx="42878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* There are steep slopes along this route. </a:t>
            </a:r>
          </a:p>
          <a:p>
            <a:pPr algn="ctr"/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  Wheelchair users may require assistance.</a:t>
            </a:r>
          </a:p>
        </p:txBody>
      </p:sp>
    </p:spTree>
    <p:extLst>
      <p:ext uri="{BB962C8B-B14F-4D97-AF65-F5344CB8AC3E}">
        <p14:creationId xmlns:p14="http://schemas.microsoft.com/office/powerpoint/2010/main" val="35730472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map of a golf course&#10;&#10;Description automatically generated">
            <a:extLst>
              <a:ext uri="{FF2B5EF4-FFF2-40B4-BE49-F238E27FC236}">
                <a16:creationId xmlns:a16="http://schemas.microsoft.com/office/drawing/2014/main" id="{2D252B68-6CF5-4AFF-3786-AE280D3D9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36" y="-2537149"/>
            <a:ext cx="13949363" cy="995394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20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FE3EF2-2CAA-CD10-81D2-A96D9CB90E2C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Napier MRT (TEL)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9CB108-2CDA-7993-766C-848D6988D689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6E346-BD4F-E7AF-5DA2-DCE81A4A7468}"/>
              </a:ext>
            </a:extLst>
          </p:cNvPr>
          <p:cNvSpPr txBox="1"/>
          <p:nvPr/>
        </p:nvSpPr>
        <p:spPr>
          <a:xfrm>
            <a:off x="2059912" y="5867926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2751DC-777C-6294-0D19-7CA3FB0F9A89}"/>
              </a:ext>
            </a:extLst>
          </p:cNvPr>
          <p:cNvSpPr txBox="1"/>
          <p:nvPr/>
        </p:nvSpPr>
        <p:spPr>
          <a:xfrm>
            <a:off x="1755111" y="5167701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E908B8-E9E2-2F61-6C1E-4E3FFB7B433B}"/>
              </a:ext>
            </a:extLst>
          </p:cNvPr>
          <p:cNvSpPr txBox="1"/>
          <p:nvPr/>
        </p:nvSpPr>
        <p:spPr>
          <a:xfrm>
            <a:off x="1895788" y="4738200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65EA31-7872-72BF-50CD-5159C7A4C5F5}"/>
              </a:ext>
            </a:extLst>
          </p:cNvPr>
          <p:cNvSpPr txBox="1"/>
          <p:nvPr/>
        </p:nvSpPr>
        <p:spPr>
          <a:xfrm>
            <a:off x="1951054" y="3613651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FA1009-5A7B-37E1-2376-763F18684253}"/>
              </a:ext>
            </a:extLst>
          </p:cNvPr>
          <p:cNvSpPr txBox="1"/>
          <p:nvPr/>
        </p:nvSpPr>
        <p:spPr>
          <a:xfrm>
            <a:off x="3211024" y="2525080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914B2D-16BC-8E74-F3DC-AE51067D14FF}"/>
              </a:ext>
            </a:extLst>
          </p:cNvPr>
          <p:cNvSpPr txBox="1"/>
          <p:nvPr/>
        </p:nvSpPr>
        <p:spPr>
          <a:xfrm>
            <a:off x="4237630" y="2331063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50F540-9DB1-F2C2-2C2E-C180A35073F0}"/>
              </a:ext>
            </a:extLst>
          </p:cNvPr>
          <p:cNvSpPr txBox="1"/>
          <p:nvPr/>
        </p:nvSpPr>
        <p:spPr>
          <a:xfrm>
            <a:off x="5178827" y="1815306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03B288C-DD58-A90B-A549-99626B3346C7}"/>
              </a:ext>
            </a:extLst>
          </p:cNvPr>
          <p:cNvSpPr txBox="1"/>
          <p:nvPr/>
        </p:nvSpPr>
        <p:spPr>
          <a:xfrm>
            <a:off x="5665538" y="2319089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EAD7B4-67DA-DCB5-F365-E11C6F1E98E6}"/>
              </a:ext>
            </a:extLst>
          </p:cNvPr>
          <p:cNvSpPr txBox="1"/>
          <p:nvPr/>
        </p:nvSpPr>
        <p:spPr>
          <a:xfrm>
            <a:off x="6009381" y="2402730"/>
            <a:ext cx="140677" cy="167283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9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A524C69-DBEB-2B88-231C-DCBF6E0E6D84}"/>
              </a:ext>
            </a:extLst>
          </p:cNvPr>
          <p:cNvSpPr txBox="1"/>
          <p:nvPr/>
        </p:nvSpPr>
        <p:spPr>
          <a:xfrm>
            <a:off x="6437303" y="2570013"/>
            <a:ext cx="233995" cy="170259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10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611181-7207-50F6-C023-029AC10EBB45}"/>
              </a:ext>
            </a:extLst>
          </p:cNvPr>
          <p:cNvSpPr txBox="1"/>
          <p:nvPr/>
        </p:nvSpPr>
        <p:spPr>
          <a:xfrm>
            <a:off x="7262129" y="2354821"/>
            <a:ext cx="233995" cy="170259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11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6ECCB80-A3B0-6EAA-4F78-F694AA5ED424}"/>
              </a:ext>
            </a:extLst>
          </p:cNvPr>
          <p:cNvSpPr txBox="1"/>
          <p:nvPr/>
        </p:nvSpPr>
        <p:spPr>
          <a:xfrm>
            <a:off x="7379126" y="1982589"/>
            <a:ext cx="233995" cy="170259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12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FB5316C-0841-20EF-8786-2406E5328DFC}"/>
              </a:ext>
            </a:extLst>
          </p:cNvPr>
          <p:cNvSpPr txBox="1"/>
          <p:nvPr/>
        </p:nvSpPr>
        <p:spPr>
          <a:xfrm>
            <a:off x="6554300" y="1911939"/>
            <a:ext cx="233995" cy="170259"/>
          </a:xfrm>
          <a:prstGeom prst="roundRect">
            <a:avLst/>
          </a:prstGeom>
          <a:ln>
            <a:solidFill>
              <a:srgbClr val="C67F3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36000" tIns="0" rIns="36000" bIns="0" rtlCol="0" anchor="ctr" anchorCtr="0">
            <a:spAutoFit/>
          </a:bodyPr>
          <a:lstStyle/>
          <a:p>
            <a:pPr algn="ctr"/>
            <a:r>
              <a:rPr lang="en-US" sz="1000">
                <a:solidFill>
                  <a:srgbClr val="C67F31"/>
                </a:solidFill>
              </a:rPr>
              <a:t>13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5E3D349-DFC5-ECB3-B027-73B7C1070D97}"/>
              </a:ext>
            </a:extLst>
          </p:cNvPr>
          <p:cNvGrpSpPr/>
          <p:nvPr/>
        </p:nvGrpSpPr>
        <p:grpSpPr>
          <a:xfrm>
            <a:off x="2966159" y="4875412"/>
            <a:ext cx="8543925" cy="1337227"/>
            <a:chOff x="3110540" y="4875412"/>
            <a:chExt cx="8543925" cy="1337227"/>
          </a:xfrm>
        </p:grpSpPr>
        <p:sp>
          <p:nvSpPr>
            <p:cNvPr id="22" name="Title 1">
              <a:extLst>
                <a:ext uri="{FF2B5EF4-FFF2-40B4-BE49-F238E27FC236}">
                  <a16:creationId xmlns:a16="http://schemas.microsoft.com/office/drawing/2014/main" id="{334C93AD-57B7-0261-B510-05827C6A7579}"/>
                </a:ext>
              </a:extLst>
            </p:cNvPr>
            <p:cNvSpPr txBox="1">
              <a:spLocks/>
            </p:cNvSpPr>
            <p:nvPr/>
          </p:nvSpPr>
          <p:spPr>
            <a:xfrm>
              <a:off x="3110540" y="4875412"/>
              <a:ext cx="8543925" cy="1337227"/>
            </a:xfrm>
            <a:prstGeom prst="rect">
              <a:avLst/>
            </a:prstGeom>
          </p:spPr>
          <p:txBody>
            <a:bodyPr>
              <a:normAutofit lnSpcReduction="10000"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200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Estimated distance: 1km</a:t>
              </a:r>
            </a:p>
            <a:p>
              <a:endParaRPr lang="en-US" sz="2000">
                <a:latin typeface="Open Sans SemiBold" pitchFamily="2" charset="0"/>
                <a:ea typeface="Open Sans SemiBold" pitchFamily="2" charset="0"/>
                <a:cs typeface="Open Sans SemiBold" pitchFamily="2" charset="0"/>
              </a:endParaRPr>
            </a:p>
            <a:p>
              <a:r>
                <a:rPr lang="en-US" sz="2000" u="sng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Legend: </a:t>
              </a:r>
            </a:p>
            <a:p>
              <a:r>
                <a:rPr lang="en-US" sz="200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     - corresponds to an image on the next few pages</a:t>
              </a:r>
            </a:p>
            <a:p>
              <a:r>
                <a:rPr lang="en-US" sz="2000">
                  <a:latin typeface="Open Sans SemiBold" pitchFamily="2" charset="0"/>
                  <a:ea typeface="Open Sans SemiBold" pitchFamily="2" charset="0"/>
                  <a:cs typeface="Open Sans SemiBold" pitchFamily="2" charset="0"/>
                </a:rPr>
                <a:t>     - indicates a slope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BEB6FC2-2085-EE9E-90A9-42E0942C6F00}"/>
                </a:ext>
              </a:extLst>
            </p:cNvPr>
            <p:cNvSpPr txBox="1"/>
            <p:nvPr/>
          </p:nvSpPr>
          <p:spPr>
            <a:xfrm>
              <a:off x="3281362" y="5662598"/>
              <a:ext cx="140677" cy="167283"/>
            </a:xfrm>
            <a:prstGeom prst="roundRect">
              <a:avLst/>
            </a:prstGeom>
            <a:ln>
              <a:solidFill>
                <a:srgbClr val="C67F31"/>
              </a:solidFill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lIns="36000" tIns="0" rIns="36000" bIns="0" rtlCol="0" anchor="ctr" anchorCtr="0">
              <a:spAutoFit/>
            </a:bodyPr>
            <a:lstStyle/>
            <a:p>
              <a:pPr algn="ctr"/>
              <a:r>
                <a:rPr lang="en-US" sz="1000">
                  <a:solidFill>
                    <a:srgbClr val="C67F31"/>
                  </a:solidFill>
                </a:rPr>
                <a:t>1</a:t>
              </a:r>
            </a:p>
          </p:txBody>
        </p:sp>
        <p:sp>
          <p:nvSpPr>
            <p:cNvPr id="24" name="Star: 5 Points 23">
              <a:extLst>
                <a:ext uri="{FF2B5EF4-FFF2-40B4-BE49-F238E27FC236}">
                  <a16:creationId xmlns:a16="http://schemas.microsoft.com/office/drawing/2014/main" id="{4FF510E4-22A9-D207-616A-FD49FA5E1F59}"/>
                </a:ext>
              </a:extLst>
            </p:cNvPr>
            <p:cNvSpPr/>
            <p:nvPr/>
          </p:nvSpPr>
          <p:spPr>
            <a:xfrm>
              <a:off x="3268058" y="5937618"/>
              <a:ext cx="167283" cy="167283"/>
            </a:xfrm>
            <a:prstGeom prst="star5">
              <a:avLst/>
            </a:prstGeom>
          </p:spPr>
          <p:style>
            <a:lnRef idx="2">
              <a:schemeClr val="accent2">
                <a:shade val="15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Star: 5 Points 25">
            <a:extLst>
              <a:ext uri="{FF2B5EF4-FFF2-40B4-BE49-F238E27FC236}">
                <a16:creationId xmlns:a16="http://schemas.microsoft.com/office/drawing/2014/main" id="{22302208-62A3-7B8E-E419-F4E99E11710B}"/>
              </a:ext>
            </a:extLst>
          </p:cNvPr>
          <p:cNvSpPr/>
          <p:nvPr/>
        </p:nvSpPr>
        <p:spPr>
          <a:xfrm>
            <a:off x="7262129" y="2108580"/>
            <a:ext cx="170260" cy="170260"/>
          </a:xfrm>
          <a:prstGeom prst="star5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C3C6220-3FA3-107D-3D19-637ADECAA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12747142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ath with trees and a sign&#10;&#10;Description automatically generated">
            <a:extLst>
              <a:ext uri="{FF2B5EF4-FFF2-40B4-BE49-F238E27FC236}">
                <a16:creationId xmlns:a16="http://schemas.microsoft.com/office/drawing/2014/main" id="{6C37E2C4-DCC7-45FB-B95C-369A3E5EB7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87" b="4013"/>
          <a:stretch/>
        </p:blipFill>
        <p:spPr>
          <a:xfrm>
            <a:off x="5238278" y="4093636"/>
            <a:ext cx="3447280" cy="1939095"/>
          </a:xfrm>
          <a:prstGeom prst="rect">
            <a:avLst/>
          </a:prstGeom>
        </p:spPr>
      </p:pic>
      <p:pic>
        <p:nvPicPr>
          <p:cNvPr id="24" name="Picture 23" descr="A group of people in a park&#10;&#10;Description automatically generated">
            <a:extLst>
              <a:ext uri="{FF2B5EF4-FFF2-40B4-BE49-F238E27FC236}">
                <a16:creationId xmlns:a16="http://schemas.microsoft.com/office/drawing/2014/main" id="{FEF218B9-B807-639E-1B6D-E975842F7B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87" b="4013"/>
          <a:stretch/>
        </p:blipFill>
        <p:spPr>
          <a:xfrm>
            <a:off x="1065845" y="4093636"/>
            <a:ext cx="3447280" cy="1939095"/>
          </a:xfrm>
          <a:prstGeom prst="rect">
            <a:avLst/>
          </a:prstGeom>
        </p:spPr>
      </p:pic>
      <p:pic>
        <p:nvPicPr>
          <p:cNvPr id="22" name="Picture 21" descr="A street with trees and a street sign&#10;&#10;Description automatically generated">
            <a:extLst>
              <a:ext uri="{FF2B5EF4-FFF2-40B4-BE49-F238E27FC236}">
                <a16:creationId xmlns:a16="http://schemas.microsoft.com/office/drawing/2014/main" id="{671D6CBE-6A1F-4143-DBE5-8CCAAA0735B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31" b="8369"/>
          <a:stretch/>
        </p:blipFill>
        <p:spPr>
          <a:xfrm>
            <a:off x="5238278" y="1571702"/>
            <a:ext cx="3447280" cy="1939095"/>
          </a:xfrm>
          <a:prstGeom prst="rect">
            <a:avLst/>
          </a:prstGeom>
        </p:spPr>
      </p:pic>
      <p:pic>
        <p:nvPicPr>
          <p:cNvPr id="20" name="Picture 19" descr="A large hall with signs and people walking&#10;&#10;Description automatically generated with medium confidence">
            <a:extLst>
              <a:ext uri="{FF2B5EF4-FFF2-40B4-BE49-F238E27FC236}">
                <a16:creationId xmlns:a16="http://schemas.microsoft.com/office/drawing/2014/main" id="{1F00C762-EABB-08F5-11F7-311EB14C988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19" b="6081"/>
          <a:stretch/>
        </p:blipFill>
        <p:spPr>
          <a:xfrm>
            <a:off x="1065844" y="1571702"/>
            <a:ext cx="3447280" cy="193909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21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Napier MRT (TEL)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72A479-004A-BC3B-476D-120DE77EE009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1. Exit Napier MRT via Exit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C45813-8C9C-5709-F52C-BD07290A91B9}"/>
              </a:ext>
            </a:extLst>
          </p:cNvPr>
          <p:cNvSpPr txBox="1"/>
          <p:nvPr/>
        </p:nvSpPr>
        <p:spPr>
          <a:xfrm>
            <a:off x="736659" y="368391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3. Enter via Tanglin Gate and turn left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85ACC1-05B2-D956-57D9-B010F04328B4}"/>
              </a:ext>
            </a:extLst>
          </p:cNvPr>
          <p:cNvSpPr txBox="1"/>
          <p:nvPr/>
        </p:nvSpPr>
        <p:spPr>
          <a:xfrm>
            <a:off x="4892798" y="3683913"/>
            <a:ext cx="490957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4. Go down Main Gate Road, past Swan Lake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7554E7AB-F8F6-32CD-3FFC-25653BDDF09C}"/>
              </a:ext>
            </a:extLst>
          </p:cNvPr>
          <p:cNvSpPr/>
          <p:nvPr/>
        </p:nvSpPr>
        <p:spPr>
          <a:xfrm rot="17790848">
            <a:off x="7335129" y="5534536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6D8F8709-F6E2-25E1-98D7-59E27BFB7753}"/>
              </a:ext>
            </a:extLst>
          </p:cNvPr>
          <p:cNvSpPr/>
          <p:nvPr/>
        </p:nvSpPr>
        <p:spPr>
          <a:xfrm rot="18138008">
            <a:off x="2270673" y="5601332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C863292-89C0-C60B-F753-346BFBE6C8CB}"/>
              </a:ext>
            </a:extLst>
          </p:cNvPr>
          <p:cNvSpPr/>
          <p:nvPr/>
        </p:nvSpPr>
        <p:spPr>
          <a:xfrm rot="13516565">
            <a:off x="2526802" y="2979041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7DAD06-B77C-091E-0A0E-EFB78869614B}"/>
              </a:ext>
            </a:extLst>
          </p:cNvPr>
          <p:cNvSpPr txBox="1"/>
          <p:nvPr/>
        </p:nvSpPr>
        <p:spPr>
          <a:xfrm>
            <a:off x="4892797" y="1192956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2. Cross the road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34E4D52E-2017-4F2A-A0D0-3BAF88FFCDB4}"/>
              </a:ext>
            </a:extLst>
          </p:cNvPr>
          <p:cNvSpPr/>
          <p:nvPr/>
        </p:nvSpPr>
        <p:spPr>
          <a:xfrm rot="16514877">
            <a:off x="6325380" y="3017401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518699B-A571-4479-1FCC-1FF02B8F5456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EEBFA-914B-94B3-CB81-F6AEF8627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38332560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group of people walking in a park&#10;&#10;Description automatically generated">
            <a:extLst>
              <a:ext uri="{FF2B5EF4-FFF2-40B4-BE49-F238E27FC236}">
                <a16:creationId xmlns:a16="http://schemas.microsoft.com/office/drawing/2014/main" id="{17A68438-1E79-ED84-1646-0553A121FB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63" b="9937"/>
          <a:stretch/>
        </p:blipFill>
        <p:spPr>
          <a:xfrm>
            <a:off x="5238278" y="4098610"/>
            <a:ext cx="3447280" cy="1939095"/>
          </a:xfrm>
          <a:prstGeom prst="rect">
            <a:avLst/>
          </a:prstGeom>
        </p:spPr>
      </p:pic>
      <p:pic>
        <p:nvPicPr>
          <p:cNvPr id="19" name="Picture 18" descr="A person walking on a path with trees and plants&#10;&#10;Description automatically generated">
            <a:extLst>
              <a:ext uri="{FF2B5EF4-FFF2-40B4-BE49-F238E27FC236}">
                <a16:creationId xmlns:a16="http://schemas.microsoft.com/office/drawing/2014/main" id="{7CB12D81-4D37-1DF2-8689-EFBB61535E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17" b="8783"/>
          <a:stretch/>
        </p:blipFill>
        <p:spPr>
          <a:xfrm>
            <a:off x="1069738" y="4099223"/>
            <a:ext cx="3447280" cy="1939095"/>
          </a:xfrm>
          <a:prstGeom prst="rect">
            <a:avLst/>
          </a:prstGeom>
        </p:spPr>
      </p:pic>
      <p:pic>
        <p:nvPicPr>
          <p:cNvPr id="9" name="Picture 8" descr="A person walking down a path with trees and plants&#10;&#10;Description automatically generated">
            <a:extLst>
              <a:ext uri="{FF2B5EF4-FFF2-40B4-BE49-F238E27FC236}">
                <a16:creationId xmlns:a16="http://schemas.microsoft.com/office/drawing/2014/main" id="{5BAF1347-4971-FF21-616E-C66DFF2DA83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55" b="5445"/>
          <a:stretch/>
        </p:blipFill>
        <p:spPr>
          <a:xfrm>
            <a:off x="5238278" y="1571702"/>
            <a:ext cx="3447280" cy="1939095"/>
          </a:xfrm>
          <a:prstGeom prst="rect">
            <a:avLst/>
          </a:prstGeom>
        </p:spPr>
      </p:pic>
      <p:pic>
        <p:nvPicPr>
          <p:cNvPr id="6" name="Picture 5" descr="A path in a park&#10;&#10;Description automatically generated">
            <a:extLst>
              <a:ext uri="{FF2B5EF4-FFF2-40B4-BE49-F238E27FC236}">
                <a16:creationId xmlns:a16="http://schemas.microsoft.com/office/drawing/2014/main" id="{6ABD402A-B867-7779-1CC6-29A79D0874F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39" b="7961"/>
          <a:stretch/>
        </p:blipFill>
        <p:spPr>
          <a:xfrm>
            <a:off x="1069738" y="1571702"/>
            <a:ext cx="3447280" cy="193909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22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Napier MRT (TEL)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C45813-8C9C-5709-F52C-BD07290A91B9}"/>
              </a:ext>
            </a:extLst>
          </p:cNvPr>
          <p:cNvSpPr txBox="1"/>
          <p:nvPr/>
        </p:nvSpPr>
        <p:spPr>
          <a:xfrm>
            <a:off x="736659" y="3683913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7. Continue towards Orchid Plaza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85ACC1-05B2-D956-57D9-B010F04328B4}"/>
              </a:ext>
            </a:extLst>
          </p:cNvPr>
          <p:cNvSpPr txBox="1"/>
          <p:nvPr/>
        </p:nvSpPr>
        <p:spPr>
          <a:xfrm>
            <a:off x="4892798" y="3683913"/>
            <a:ext cx="490957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8. Head onto Upper Palm Valley Road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7554E7AB-F8F6-32CD-3FFC-25653BDDF09C}"/>
              </a:ext>
            </a:extLst>
          </p:cNvPr>
          <p:cNvSpPr/>
          <p:nvPr/>
        </p:nvSpPr>
        <p:spPr>
          <a:xfrm rot="15041917">
            <a:off x="6828724" y="5695298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6D8F8709-F6E2-25E1-98D7-59E27BFB7753}"/>
              </a:ext>
            </a:extLst>
          </p:cNvPr>
          <p:cNvSpPr/>
          <p:nvPr/>
        </p:nvSpPr>
        <p:spPr>
          <a:xfrm rot="18138008">
            <a:off x="2766550" y="5575313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C863292-89C0-C60B-F753-346BFBE6C8CB}"/>
              </a:ext>
            </a:extLst>
          </p:cNvPr>
          <p:cNvSpPr/>
          <p:nvPr/>
        </p:nvSpPr>
        <p:spPr>
          <a:xfrm rot="17521977">
            <a:off x="2669657" y="3007025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7DAD06-B77C-091E-0A0E-EFB78869614B}"/>
              </a:ext>
            </a:extLst>
          </p:cNvPr>
          <p:cNvSpPr txBox="1"/>
          <p:nvPr/>
        </p:nvSpPr>
        <p:spPr>
          <a:xfrm>
            <a:off x="4892797" y="1192956"/>
            <a:ext cx="445237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6. Go past the Learning Forest Drop-off Point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34E4D52E-2017-4F2A-A0D0-3BAF88FFCDB4}"/>
              </a:ext>
            </a:extLst>
          </p:cNvPr>
          <p:cNvSpPr/>
          <p:nvPr/>
        </p:nvSpPr>
        <p:spPr>
          <a:xfrm rot="15967403">
            <a:off x="7010235" y="3152914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EF5EBE-68F6-9494-8695-DF26A54CF6DB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5. Keep going straight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1C703C7-FFC3-FCB3-218C-CA12FFAFA0F9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59229-766D-1C5D-1FC7-920483253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4814020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building with a white wall and a walkway and a pond with grass and trees&#10;&#10;Description automatically generated with medium confidence">
            <a:extLst>
              <a:ext uri="{FF2B5EF4-FFF2-40B4-BE49-F238E27FC236}">
                <a16:creationId xmlns:a16="http://schemas.microsoft.com/office/drawing/2014/main" id="{AD5B7B96-6A34-9C3F-44D0-CF83F67A74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2" b="13707"/>
          <a:stretch/>
        </p:blipFill>
        <p:spPr>
          <a:xfrm>
            <a:off x="5231424" y="4086437"/>
            <a:ext cx="3447278" cy="193909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7E6F12C-13F8-692A-5CC6-640F71E1AD9B}"/>
              </a:ext>
            </a:extLst>
          </p:cNvPr>
          <p:cNvSpPr txBox="1"/>
          <p:nvPr/>
        </p:nvSpPr>
        <p:spPr>
          <a:xfrm>
            <a:off x="737222" y="3726849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11. Continue down the path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FC56F95-ED77-6A09-B4B1-8E1290DE081D}"/>
              </a:ext>
            </a:extLst>
          </p:cNvPr>
          <p:cNvSpPr txBox="1"/>
          <p:nvPr/>
        </p:nvSpPr>
        <p:spPr>
          <a:xfrm>
            <a:off x="4893360" y="3718869"/>
            <a:ext cx="426110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12. Turn left</a:t>
            </a: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19C01E51-6F57-E765-4B4F-98A1A6562371}"/>
              </a:ext>
            </a:extLst>
          </p:cNvPr>
          <p:cNvSpPr/>
          <p:nvPr/>
        </p:nvSpPr>
        <p:spPr>
          <a:xfrm rot="11938654">
            <a:off x="7567389" y="5344588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stone path with plants and trees&#10;&#10;Description automatically generated">
            <a:extLst>
              <a:ext uri="{FF2B5EF4-FFF2-40B4-BE49-F238E27FC236}">
                <a16:creationId xmlns:a16="http://schemas.microsoft.com/office/drawing/2014/main" id="{E1B9EAAC-E358-F028-9B83-C4C16CADC7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91" b="4308"/>
          <a:stretch/>
        </p:blipFill>
        <p:spPr>
          <a:xfrm>
            <a:off x="1066406" y="4086437"/>
            <a:ext cx="3468921" cy="1951268"/>
          </a:xfrm>
          <a:prstGeom prst="rect">
            <a:avLst/>
          </a:prstGeom>
        </p:spPr>
      </p:pic>
      <p:sp>
        <p:nvSpPr>
          <p:cNvPr id="26" name="Arrow: Right 25">
            <a:extLst>
              <a:ext uri="{FF2B5EF4-FFF2-40B4-BE49-F238E27FC236}">
                <a16:creationId xmlns:a16="http://schemas.microsoft.com/office/drawing/2014/main" id="{F9636321-DD50-ED1C-2608-CB005BBE8184}"/>
              </a:ext>
            </a:extLst>
          </p:cNvPr>
          <p:cNvSpPr/>
          <p:nvPr/>
        </p:nvSpPr>
        <p:spPr>
          <a:xfrm rot="18401439">
            <a:off x="1744441" y="5418769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erson running on a road&#10;&#10;Description automatically generated">
            <a:extLst>
              <a:ext uri="{FF2B5EF4-FFF2-40B4-BE49-F238E27FC236}">
                <a16:creationId xmlns:a16="http://schemas.microsoft.com/office/drawing/2014/main" id="{512394C1-AA9A-448E-F432-A80444DF33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49" b="7151"/>
          <a:stretch/>
        </p:blipFill>
        <p:spPr>
          <a:xfrm>
            <a:off x="5238278" y="1570341"/>
            <a:ext cx="3466326" cy="1949809"/>
          </a:xfrm>
          <a:prstGeom prst="rect">
            <a:avLst/>
          </a:prstGeom>
        </p:spPr>
      </p:pic>
      <p:pic>
        <p:nvPicPr>
          <p:cNvPr id="7" name="Picture 6" descr="A road with trees and bushes&#10;&#10;Description automatically generated">
            <a:extLst>
              <a:ext uri="{FF2B5EF4-FFF2-40B4-BE49-F238E27FC236}">
                <a16:creationId xmlns:a16="http://schemas.microsoft.com/office/drawing/2014/main" id="{387D637D-BC71-40D3-0561-6EBC4EAD594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0" b="10509"/>
          <a:stretch/>
        </p:blipFill>
        <p:spPr>
          <a:xfrm>
            <a:off x="1069738" y="1572294"/>
            <a:ext cx="3466329" cy="194981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23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Napier MRT (TEL)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C863292-89C0-C60B-F753-346BFBE6C8CB}"/>
              </a:ext>
            </a:extLst>
          </p:cNvPr>
          <p:cNvSpPr/>
          <p:nvPr/>
        </p:nvSpPr>
        <p:spPr>
          <a:xfrm rot="16714513">
            <a:off x="2925164" y="3053972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7DAD06-B77C-091E-0A0E-EFB78869614B}"/>
              </a:ext>
            </a:extLst>
          </p:cNvPr>
          <p:cNvSpPr txBox="1"/>
          <p:nvPr/>
        </p:nvSpPr>
        <p:spPr>
          <a:xfrm>
            <a:off x="4892797" y="1192956"/>
            <a:ext cx="445237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10. Turn left onto the striped path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34E4D52E-2017-4F2A-A0D0-3BAF88FFCDB4}"/>
              </a:ext>
            </a:extLst>
          </p:cNvPr>
          <p:cNvSpPr/>
          <p:nvPr/>
        </p:nvSpPr>
        <p:spPr>
          <a:xfrm rot="12866943">
            <a:off x="7010237" y="3053971"/>
            <a:ext cx="525363" cy="20065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EF5EBE-68F6-9494-8695-DF26A54CF6DB}"/>
              </a:ext>
            </a:extLst>
          </p:cNvPr>
          <p:cNvSpPr txBox="1"/>
          <p:nvPr/>
        </p:nvSpPr>
        <p:spPr>
          <a:xfrm>
            <a:off x="736659" y="1200936"/>
            <a:ext cx="382695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9. Continue along Palm Valley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024E5E0-8FF0-DFA5-88EC-3BEEEF6D7696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762A13-FEC3-FE70-61BE-FCBCBB28A3E7}"/>
              </a:ext>
            </a:extLst>
          </p:cNvPr>
          <p:cNvSpPr txBox="1"/>
          <p:nvPr/>
        </p:nvSpPr>
        <p:spPr>
          <a:xfrm>
            <a:off x="1043940" y="6069934"/>
            <a:ext cx="42878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* There are steep slopes along this route. </a:t>
            </a:r>
          </a:p>
          <a:p>
            <a:r>
              <a:rPr lang="en-US" sz="105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  Wheelchair users may require assistance.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46EC290-26C3-E59A-8E9C-12496F233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3836313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th in a park with a pond and grass&#10;&#10;Description automatically generated">
            <a:extLst>
              <a:ext uri="{FF2B5EF4-FFF2-40B4-BE49-F238E27FC236}">
                <a16:creationId xmlns:a16="http://schemas.microsoft.com/office/drawing/2014/main" id="{894DB4B0-D1EF-5A9F-897E-AA2EC59D0D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53" b="7847"/>
          <a:stretch/>
        </p:blipFill>
        <p:spPr>
          <a:xfrm>
            <a:off x="1067144" y="1572294"/>
            <a:ext cx="3468923" cy="195126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861B0D0-41CE-DFE8-C0DA-478D9A9DF301}"/>
              </a:ext>
            </a:extLst>
          </p:cNvPr>
          <p:cNvSpPr/>
          <p:nvPr/>
        </p:nvSpPr>
        <p:spPr>
          <a:xfrm>
            <a:off x="2934030" y="2174300"/>
            <a:ext cx="1461163" cy="552997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24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7" y="483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Directions from: Napier MRT (TEL)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EF5EBE-68F6-9494-8695-DF26A54CF6DB}"/>
              </a:ext>
            </a:extLst>
          </p:cNvPr>
          <p:cNvSpPr txBox="1"/>
          <p:nvPr/>
        </p:nvSpPr>
        <p:spPr>
          <a:xfrm>
            <a:off x="736659" y="1200936"/>
            <a:ext cx="421634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13. You have reached the reserved area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E4FDD7-FDEC-7219-62C8-00CFDDCF1505}"/>
              </a:ext>
            </a:extLst>
          </p:cNvPr>
          <p:cNvSpPr/>
          <p:nvPr/>
        </p:nvSpPr>
        <p:spPr>
          <a:xfrm>
            <a:off x="9716643" y="1"/>
            <a:ext cx="1893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B664F9C-86A6-088F-5FBA-C35F5F4B8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39787553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8" y="864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Frequently Asked Questions: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9AC4C5-0393-AF5F-DC66-FFE6ED660CDA}"/>
              </a:ext>
            </a:extLst>
          </p:cNvPr>
          <p:cNvSpPr txBox="1"/>
          <p:nvPr/>
        </p:nvSpPr>
        <p:spPr>
          <a:xfrm>
            <a:off x="681039" y="1720314"/>
            <a:ext cx="833596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Q:	</a:t>
            </a: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A:	</a:t>
            </a:r>
          </a:p>
          <a:p>
            <a:endParaRPr lang="en-US" sz="2000" dirty="0">
              <a:latin typeface="Open Sans SemiBold" pitchFamily="2" charset="0"/>
              <a:ea typeface="Open Sans SemiBold" pitchFamily="2" charset="0"/>
              <a:cs typeface="Open Sans SemiBold" pitchFamily="2" charset="0"/>
            </a:endParaRPr>
          </a:p>
          <a:p>
            <a:endParaRPr lang="en-US" sz="2000" dirty="0">
              <a:latin typeface="Open Sans SemiBold" pitchFamily="2" charset="0"/>
              <a:ea typeface="Open Sans SemiBold" pitchFamily="2" charset="0"/>
              <a:cs typeface="Open Sans SemiBold" pitchFamily="2" charset="0"/>
            </a:endParaRPr>
          </a:p>
          <a:p>
            <a:r>
              <a:rPr lang="en-US" sz="20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Q:	</a:t>
            </a: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A:</a:t>
            </a:r>
          </a:p>
          <a:p>
            <a:endParaRPr lang="en-US" sz="2000" dirty="0">
              <a:latin typeface="Open Sans SemiBold" pitchFamily="2" charset="0"/>
              <a:ea typeface="Open Sans SemiBold" pitchFamily="2" charset="0"/>
              <a:cs typeface="Open Sans SemiBold" pitchFamily="2" charset="0"/>
            </a:endParaRPr>
          </a:p>
          <a:p>
            <a:endParaRPr lang="en-US" sz="2000" dirty="0">
              <a:latin typeface="Open Sans SemiBold" pitchFamily="2" charset="0"/>
              <a:ea typeface="Open Sans SemiBold" pitchFamily="2" charset="0"/>
              <a:cs typeface="Open Sans SemiBold" pitchFamily="2" charset="0"/>
            </a:endParaRPr>
          </a:p>
          <a:p>
            <a:r>
              <a:rPr lang="en-US" sz="20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Q:</a:t>
            </a: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A:	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EFF192-9EE7-F668-3209-9801642B1B67}"/>
              </a:ext>
            </a:extLst>
          </p:cNvPr>
          <p:cNvSpPr txBox="1"/>
          <p:nvPr/>
        </p:nvSpPr>
        <p:spPr>
          <a:xfrm>
            <a:off x="1151492" y="1720314"/>
            <a:ext cx="8335962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Am I able to reserve a spot in the reserved area?</a:t>
            </a: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No, limited free-seating space is available on a first-come, first-served basis.</a:t>
            </a:r>
          </a:p>
          <a:p>
            <a:endParaRPr lang="en-US" sz="2000" dirty="0">
              <a:latin typeface="Open Sans SemiBold" pitchFamily="2" charset="0"/>
              <a:ea typeface="Open Sans SemiBold" pitchFamily="2" charset="0"/>
              <a:cs typeface="Open Sans SemiBold" pitchFamily="2" charset="0"/>
            </a:endParaRPr>
          </a:p>
          <a:p>
            <a:r>
              <a:rPr lang="en-US" sz="2000" b="1" dirty="0">
                <a:latin typeface="Open Sans ExtraBold" pitchFamily="2" charset="0"/>
                <a:ea typeface="Open Sans ExtraBold" pitchFamily="2" charset="0"/>
                <a:cs typeface="Open Sans ExtraBold" pitchFamily="2" charset="0"/>
              </a:rPr>
              <a:t>Who is this area reserved for? </a:t>
            </a:r>
          </a:p>
          <a:p>
            <a:r>
              <a:rPr lang="en-US" sz="2000" dirty="0">
                <a:latin typeface="Open Sans SemiBold"/>
                <a:ea typeface="Open Sans SemiBold"/>
                <a:cs typeface="Open Sans SemiBold"/>
              </a:rPr>
              <a:t>It is reserved for wheelchair-users or people with physical disabilities, and one caregiver.</a:t>
            </a:r>
          </a:p>
          <a:p>
            <a:endParaRPr lang="en-US" sz="2000" dirty="0">
              <a:latin typeface="Open Sans SemiBold"/>
              <a:ea typeface="Open Sans SemiBold"/>
              <a:cs typeface="Open Sans SemiBold"/>
            </a:endParaRPr>
          </a:p>
          <a:p>
            <a:r>
              <a:rPr lang="en-US" sz="2000" dirty="0">
                <a:latin typeface="open sans extrabold"/>
                <a:ea typeface="Open Sans SemiBold"/>
                <a:cs typeface="Open Sans SemiBold"/>
              </a:rPr>
              <a:t>How many people can the space accommodate? </a:t>
            </a:r>
            <a:endParaRPr lang="en-US" sz="2000" dirty="0">
              <a:latin typeface="Open Sans SemiBold"/>
              <a:ea typeface="Open Sans SemiBold"/>
              <a:cs typeface="Open Sans SemiBold"/>
            </a:endParaRPr>
          </a:p>
          <a:p>
            <a:r>
              <a:rPr lang="en-US" sz="2000" dirty="0">
                <a:latin typeface="Open Sans SemiBold"/>
                <a:ea typeface="Open Sans SemiBold"/>
                <a:cs typeface="Open Sans SemiBold"/>
              </a:rPr>
              <a:t>Approximately 10 wheelchair-users and their caregivers.</a:t>
            </a:r>
            <a:endParaRPr lang="en-US" sz="2000" dirty="0">
              <a:latin typeface="open sans extrabold"/>
              <a:ea typeface="Open Sans SemiBold"/>
              <a:cs typeface="Open Sans SemiBold"/>
            </a:endParaRP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	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CE8AA6-9FF6-9DCB-841D-C1E0DEEA3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2784627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B8F15-4981-A114-EBE1-3E489B08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3877-3A34-4D60-B342-7B3895254F8F}" type="slidenum">
              <a:rPr lang="en-US" smtClean="0"/>
              <a:t>26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CBD416-2873-5138-F0B9-24697656C418}"/>
              </a:ext>
            </a:extLst>
          </p:cNvPr>
          <p:cNvSpPr txBox="1">
            <a:spLocks/>
          </p:cNvSpPr>
          <p:nvPr/>
        </p:nvSpPr>
        <p:spPr>
          <a:xfrm>
            <a:off x="681038" y="864882"/>
            <a:ext cx="8543925" cy="5810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u="sng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Contact Information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9AC4C5-0393-AF5F-DC66-FFE6ED660CDA}"/>
              </a:ext>
            </a:extLst>
          </p:cNvPr>
          <p:cNvSpPr txBox="1"/>
          <p:nvPr/>
        </p:nvSpPr>
        <p:spPr>
          <a:xfrm>
            <a:off x="681039" y="1720314"/>
            <a:ext cx="833596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For clarifications and feedback, please contact: </a:t>
            </a:r>
          </a:p>
          <a:p>
            <a:endParaRPr lang="en-US" sz="2000" dirty="0">
              <a:latin typeface="Open Sans SemiBold" pitchFamily="2" charset="0"/>
              <a:ea typeface="Open Sans SemiBold" pitchFamily="2" charset="0"/>
              <a:cs typeface="Open Sans SemiBold" pitchFamily="2" charset="0"/>
            </a:endParaRP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Community Engagement Team</a:t>
            </a: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Singapore Symphony Group</a:t>
            </a:r>
          </a:p>
          <a:p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  <a:hlinkClick r:id="rId2"/>
              </a:rPr>
              <a:t>community@sso.org.sg</a:t>
            </a:r>
            <a:r>
              <a:rPr lang="en-US" sz="2000" dirty="0">
                <a:latin typeface="Open Sans SemiBold" pitchFamily="2" charset="0"/>
                <a:ea typeface="Open Sans SemiBold" pitchFamily="2" charset="0"/>
                <a:cs typeface="Open Sans SemiBold" pitchFamily="2" charset="0"/>
              </a:rPr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6EA2C-1A67-5CC2-6D16-2EED2F65E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</p:spPr>
        <p:txBody>
          <a:bodyPr/>
          <a:lstStyle/>
          <a:p>
            <a:r>
              <a:rPr lang="en-US" dirty="0"/>
              <a:t>Last updated April 2026</a:t>
            </a:r>
          </a:p>
        </p:txBody>
      </p:sp>
    </p:spTree>
    <p:extLst>
      <p:ext uri="{BB962C8B-B14F-4D97-AF65-F5344CB8AC3E}">
        <p14:creationId xmlns:p14="http://schemas.microsoft.com/office/powerpoint/2010/main" val="2635434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686DBC68D9104CB4F0CCF873489AC7" ma:contentTypeVersion="18" ma:contentTypeDescription="Create a new document." ma:contentTypeScope="" ma:versionID="d2fd25b6e5069686a55ef157a167d878">
  <xsd:schema xmlns:xsd="http://www.w3.org/2001/XMLSchema" xmlns:xs="http://www.w3.org/2001/XMLSchema" xmlns:p="http://schemas.microsoft.com/office/2006/metadata/properties" xmlns:ns2="9d0109ca-28e6-4a5c-b76e-648735344991" xmlns:ns3="9a1061db-646e-4687-9669-d73240e9f916" targetNamespace="http://schemas.microsoft.com/office/2006/metadata/properties" ma:root="true" ma:fieldsID="afa91f48d6540e4f0dc106358c0a3844" ns2:_="" ns3:_="">
    <xsd:import namespace="9d0109ca-28e6-4a5c-b76e-648735344991"/>
    <xsd:import namespace="9a1061db-646e-4687-9669-d73240e9f91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Location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109ca-28e6-4a5c-b76e-6487353449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182708f6-6966-44ac-bb91-2013c24ab17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1061db-646e-4687-9669-d73240e9f916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11048aa6-71c7-45ed-8d5b-2809f7f743ce}" ma:internalName="TaxCatchAll" ma:showField="CatchAllData" ma:web="9a1061db-646e-4687-9669-d73240e9f9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a1061db-646e-4687-9669-d73240e9f916" xsi:nil="true"/>
    <lcf76f155ced4ddcb4097134ff3c332f xmlns="9d0109ca-28e6-4a5c-b76e-64873534499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9BA8DB6-66BD-4C68-97D0-057CCE25A980}"/>
</file>

<file path=customXml/itemProps2.xml><?xml version="1.0" encoding="utf-8"?>
<ds:datastoreItem xmlns:ds="http://schemas.openxmlformats.org/officeDocument/2006/customXml" ds:itemID="{A5B25636-F8B3-4CDE-B794-BD633DBD774E}">
  <ds:schemaRefs>
    <ds:schemaRef ds:uri="4e39ebfa-1dd9-4365-804a-7901424c3ef2"/>
    <ds:schemaRef ds:uri="eb467c14-bfb2-4679-9a04-e409dfae5fd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4EC5625-05EF-4902-B316-D36CE3BA14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128</TotalTime>
  <Words>1105</Words>
  <Application>Microsoft Office PowerPoint</Application>
  <PresentationFormat>A4 Paper (210x297 mm)</PresentationFormat>
  <Paragraphs>273</Paragraphs>
  <Slides>26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Aptos</vt:lpstr>
      <vt:lpstr>Aptos Display</vt:lpstr>
      <vt:lpstr>Arial</vt:lpstr>
      <vt:lpstr>Open Sans ExtraBold</vt:lpstr>
      <vt:lpstr>Open Sans ExtraBold</vt:lpstr>
      <vt:lpstr>Open Sans SemiBold</vt:lpstr>
      <vt:lpstr>Office Theme</vt:lpstr>
      <vt:lpstr>Accessible Routes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Accessible Routes</dc:title>
  <dc:creator>Samantha Lim</dc:creator>
  <cp:lastModifiedBy>Chua Xu Yang</cp:lastModifiedBy>
  <cp:revision>4</cp:revision>
  <dcterms:created xsi:type="dcterms:W3CDTF">2024-06-19T09:25:11Z</dcterms:created>
  <dcterms:modified xsi:type="dcterms:W3CDTF">2026-06-24T09:10:39Z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0x01010008686DBC68D9104CB4F0CCF873489AC7</vt:lpwstr>
  </property>
  <property fmtid="{D5CDD505-2E9C-101B-9397-08002B2CF9AE}" pid="3" name="MediaServiceImageTags">
    <vt:lpwstr/>
  </property>
</Properties>
</file>